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45"/>
  </p:notesMasterIdLst>
  <p:handoutMasterIdLst>
    <p:handoutMasterId r:id="rId46"/>
  </p:handoutMasterIdLst>
  <p:sldIdLst>
    <p:sldId id="258" r:id="rId2"/>
    <p:sldId id="361" r:id="rId3"/>
    <p:sldId id="405" r:id="rId4"/>
    <p:sldId id="407" r:id="rId5"/>
    <p:sldId id="439" r:id="rId6"/>
    <p:sldId id="440" r:id="rId7"/>
    <p:sldId id="443" r:id="rId8"/>
    <p:sldId id="444" r:id="rId9"/>
    <p:sldId id="445" r:id="rId10"/>
    <p:sldId id="446" r:id="rId11"/>
    <p:sldId id="447" r:id="rId12"/>
    <p:sldId id="448" r:id="rId13"/>
    <p:sldId id="442" r:id="rId14"/>
    <p:sldId id="441" r:id="rId15"/>
    <p:sldId id="409" r:id="rId16"/>
    <p:sldId id="449" r:id="rId17"/>
    <p:sldId id="450" r:id="rId18"/>
    <p:sldId id="410" r:id="rId19"/>
    <p:sldId id="411" r:id="rId20"/>
    <p:sldId id="451" r:id="rId21"/>
    <p:sldId id="452" r:id="rId22"/>
    <p:sldId id="453" r:id="rId23"/>
    <p:sldId id="454" r:id="rId24"/>
    <p:sldId id="456" r:id="rId25"/>
    <p:sldId id="418" r:id="rId26"/>
    <p:sldId id="419" r:id="rId27"/>
    <p:sldId id="420" r:id="rId28"/>
    <p:sldId id="455" r:id="rId29"/>
    <p:sldId id="457" r:id="rId30"/>
    <p:sldId id="458" r:id="rId31"/>
    <p:sldId id="412" r:id="rId32"/>
    <p:sldId id="413" r:id="rId33"/>
    <p:sldId id="431" r:id="rId34"/>
    <p:sldId id="432" r:id="rId35"/>
    <p:sldId id="421" r:id="rId36"/>
    <p:sldId id="422" r:id="rId37"/>
    <p:sldId id="459" r:id="rId38"/>
    <p:sldId id="427" r:id="rId39"/>
    <p:sldId id="428" r:id="rId40"/>
    <p:sldId id="460" r:id="rId41"/>
    <p:sldId id="437" r:id="rId42"/>
    <p:sldId id="461" r:id="rId43"/>
    <p:sldId id="462" r:id="rId44"/>
  </p:sldIdLst>
  <p:sldSz cx="9144000" cy="6858000" type="screen4x3"/>
  <p:notesSz cx="9926638" cy="6797675"/>
  <p:defaultTextStyle>
    <a:defPPr>
      <a:defRPr lang="fr-FR"/>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OUMACKER Franck-Marie" initials="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72"/>
    <a:srgbClr val="002892"/>
    <a:srgbClr val="004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9" autoAdjust="0"/>
    <p:restoredTop sz="94556" autoAdjust="0"/>
  </p:normalViewPr>
  <p:slideViewPr>
    <p:cSldViewPr snapToGrid="0" snapToObjects="1">
      <p:cViewPr>
        <p:scale>
          <a:sx n="100" d="100"/>
          <a:sy n="100" d="100"/>
        </p:scale>
        <p:origin x="-1302" y="-234"/>
      </p:cViewPr>
      <p:guideLst>
        <p:guide orient="horz" pos="2160"/>
        <p:guide pos="2880"/>
      </p:guideLst>
    </p:cSldViewPr>
  </p:slideViewPr>
  <p:outlineViewPr>
    <p:cViewPr>
      <p:scale>
        <a:sx n="33" d="100"/>
        <a:sy n="33" d="100"/>
      </p:scale>
      <p:origin x="0" y="138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dirty="0"/>
          </a:p>
        </p:txBody>
      </p:sp>
      <p:sp>
        <p:nvSpPr>
          <p:cNvPr id="3" name="Espace réservé de la date 2"/>
          <p:cNvSpPr>
            <a:spLocks noGrp="1"/>
          </p:cNvSpPr>
          <p:nvPr>
            <p:ph type="dt" sz="quarter" idx="1"/>
          </p:nvPr>
        </p:nvSpPr>
        <p:spPr>
          <a:xfrm>
            <a:off x="5622802" y="0"/>
            <a:ext cx="4301543" cy="3398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70C745A-853D-4322-9297-EB6D009AA9A9}" type="datetime1">
              <a:rPr lang="fr-FR" altLang="fr-FR"/>
              <a:pPr>
                <a:defRPr/>
              </a:pPr>
              <a:t>08/01/2016</a:t>
            </a:fld>
            <a:endParaRPr lang="fr-FR" altLang="fr-FR" dirty="0"/>
          </a:p>
        </p:txBody>
      </p:sp>
      <p:sp>
        <p:nvSpPr>
          <p:cNvPr id="4" name="Espace réservé du pied de page 3"/>
          <p:cNvSpPr>
            <a:spLocks noGrp="1"/>
          </p:cNvSpPr>
          <p:nvPr>
            <p:ph type="ftr" sz="quarter" idx="2"/>
          </p:nvPr>
        </p:nvSpPr>
        <p:spPr>
          <a:xfrm>
            <a:off x="4" y="6456612"/>
            <a:ext cx="4301543" cy="339884"/>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dirty="0"/>
          </a:p>
        </p:txBody>
      </p:sp>
      <p:sp>
        <p:nvSpPr>
          <p:cNvPr id="5" name="Espace réservé du numéro de diapositive 4"/>
          <p:cNvSpPr>
            <a:spLocks noGrp="1"/>
          </p:cNvSpPr>
          <p:nvPr>
            <p:ph type="sldNum" sz="quarter" idx="3"/>
          </p:nvPr>
        </p:nvSpPr>
        <p:spPr>
          <a:xfrm>
            <a:off x="5622802" y="6456612"/>
            <a:ext cx="4301543" cy="3398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EE894E2-9487-44EE-A979-E36DD2780185}" type="slidenum">
              <a:rPr lang="fr-FR" altLang="fr-FR"/>
              <a:pPr>
                <a:defRPr/>
              </a:pPr>
              <a:t>‹N°›</a:t>
            </a:fld>
            <a:endParaRPr lang="fr-FR" altLang="fr-FR" dirty="0"/>
          </a:p>
        </p:txBody>
      </p:sp>
    </p:spTree>
    <p:extLst>
      <p:ext uri="{BB962C8B-B14F-4D97-AF65-F5344CB8AC3E}">
        <p14:creationId xmlns:p14="http://schemas.microsoft.com/office/powerpoint/2010/main" val="1156349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dirty="0"/>
          </a:p>
        </p:txBody>
      </p:sp>
      <p:sp>
        <p:nvSpPr>
          <p:cNvPr id="3" name="Espace réservé de la date 2"/>
          <p:cNvSpPr>
            <a:spLocks noGrp="1"/>
          </p:cNvSpPr>
          <p:nvPr>
            <p:ph type="dt" idx="1"/>
          </p:nvPr>
        </p:nvSpPr>
        <p:spPr>
          <a:xfrm>
            <a:off x="5622802" y="0"/>
            <a:ext cx="4301543" cy="3398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7B5DF9A-9EA9-4D37-8877-E97C7418204A}" type="datetime1">
              <a:rPr lang="fr-FR" altLang="fr-FR"/>
              <a:pPr>
                <a:defRPr/>
              </a:pPr>
              <a:t>08/01/2016</a:t>
            </a:fld>
            <a:endParaRPr lang="fr-FR" altLang="fr-FR" dirty="0"/>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 name="Espace réservé du pied de page 5"/>
          <p:cNvSpPr>
            <a:spLocks noGrp="1"/>
          </p:cNvSpPr>
          <p:nvPr>
            <p:ph type="ftr" sz="quarter" idx="4"/>
          </p:nvPr>
        </p:nvSpPr>
        <p:spPr>
          <a:xfrm>
            <a:off x="4" y="6456612"/>
            <a:ext cx="4301543" cy="339884"/>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dirty="0"/>
          </a:p>
        </p:txBody>
      </p:sp>
      <p:sp>
        <p:nvSpPr>
          <p:cNvPr id="7" name="Espace réservé du numéro de diapositive 6"/>
          <p:cNvSpPr>
            <a:spLocks noGrp="1"/>
          </p:cNvSpPr>
          <p:nvPr>
            <p:ph type="sldNum" sz="quarter" idx="5"/>
          </p:nvPr>
        </p:nvSpPr>
        <p:spPr>
          <a:xfrm>
            <a:off x="5622802" y="6456612"/>
            <a:ext cx="4301543" cy="3398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034F839-2F39-4C6D-B669-D6A17D095889}" type="slidenum">
              <a:rPr lang="fr-FR" altLang="fr-FR"/>
              <a:pPr>
                <a:defRPr/>
              </a:pPr>
              <a:t>‹N°›</a:t>
            </a:fld>
            <a:endParaRPr lang="fr-FR" altLang="fr-FR" dirty="0"/>
          </a:p>
        </p:txBody>
      </p:sp>
    </p:spTree>
    <p:extLst>
      <p:ext uri="{BB962C8B-B14F-4D97-AF65-F5344CB8AC3E}">
        <p14:creationId xmlns:p14="http://schemas.microsoft.com/office/powerpoint/2010/main" val="370599831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10</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11</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12</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13</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14</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15</a:t>
            </a:fld>
            <a:endParaRPr lang="fr-FR" altLang="fr-FR" dirty="0"/>
          </a:p>
        </p:txBody>
      </p:sp>
    </p:spTree>
    <p:extLst>
      <p:ext uri="{BB962C8B-B14F-4D97-AF65-F5344CB8AC3E}">
        <p14:creationId xmlns:p14="http://schemas.microsoft.com/office/powerpoint/2010/main" val="22012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16</a:t>
            </a:fld>
            <a:endParaRPr lang="fr-FR" altLang="fr-FR" dirty="0"/>
          </a:p>
        </p:txBody>
      </p:sp>
    </p:spTree>
    <p:extLst>
      <p:ext uri="{BB962C8B-B14F-4D97-AF65-F5344CB8AC3E}">
        <p14:creationId xmlns:p14="http://schemas.microsoft.com/office/powerpoint/2010/main" val="220126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17</a:t>
            </a:fld>
            <a:endParaRPr lang="fr-FR" altLang="fr-FR" dirty="0"/>
          </a:p>
        </p:txBody>
      </p:sp>
    </p:spTree>
    <p:extLst>
      <p:ext uri="{BB962C8B-B14F-4D97-AF65-F5344CB8AC3E}">
        <p14:creationId xmlns:p14="http://schemas.microsoft.com/office/powerpoint/2010/main" val="22012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18</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20</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21</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22</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23</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24</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28</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29</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30</a:t>
            </a:fld>
            <a:endParaRPr lang="fr-FR" altLang="fr-FR" dirty="0"/>
          </a:p>
        </p:txBody>
      </p:sp>
    </p:spTree>
    <p:extLst>
      <p:ext uri="{BB962C8B-B14F-4D97-AF65-F5344CB8AC3E}">
        <p14:creationId xmlns:p14="http://schemas.microsoft.com/office/powerpoint/2010/main" val="220126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31</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33</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34</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35</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36</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37</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40</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41</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42</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4</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5</a:t>
            </a:fld>
            <a:endParaRPr lang="fr-FR" altLang="fr-FR" dirty="0"/>
          </a:p>
        </p:txBody>
      </p:sp>
    </p:spTree>
    <p:extLst>
      <p:ext uri="{BB962C8B-B14F-4D97-AF65-F5344CB8AC3E}">
        <p14:creationId xmlns:p14="http://schemas.microsoft.com/office/powerpoint/2010/main" val="22012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6</a:t>
            </a:fld>
            <a:endParaRPr lang="fr-FR" altLang="fr-FR" dirty="0"/>
          </a:p>
        </p:txBody>
      </p:sp>
    </p:spTree>
    <p:extLst>
      <p:ext uri="{BB962C8B-B14F-4D97-AF65-F5344CB8AC3E}">
        <p14:creationId xmlns:p14="http://schemas.microsoft.com/office/powerpoint/2010/main" val="22012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7</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8</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9</a:t>
            </a:fld>
            <a:endParaRPr lang="fr-FR" altLang="fr-FR" dirty="0"/>
          </a:p>
        </p:txBody>
      </p:sp>
    </p:spTree>
    <p:extLst>
      <p:ext uri="{BB962C8B-B14F-4D97-AF65-F5344CB8AC3E}">
        <p14:creationId xmlns:p14="http://schemas.microsoft.com/office/powerpoint/2010/main" val="6495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1" descr="DGAFP-fo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6525"/>
            <a:ext cx="9072562"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descr="LA PALET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749675"/>
            <a:ext cx="41386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3" descr="DGAFP logoRV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5862638"/>
            <a:ext cx="17954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a:off x="457200" y="6356350"/>
            <a:ext cx="21336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457200" y="6700838"/>
            <a:ext cx="2133600" cy="158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1986410" y="1709845"/>
            <a:ext cx="7157590" cy="1300056"/>
          </a:xfrm>
          <a:prstGeom prst="rect">
            <a:avLst/>
          </a:prstGeom>
        </p:spPr>
        <p:txBody>
          <a:bodyPr/>
          <a:lstStyle>
            <a:lvl1pPr algn="l">
              <a:defRPr sz="3200" b="0" i="0">
                <a:latin typeface="Section-Bold"/>
                <a:cs typeface="Section-Bold"/>
              </a:defRPr>
            </a:lvl1pPr>
          </a:lstStyle>
          <a:p>
            <a:r>
              <a:rPr lang="fr-FR" smtClean="0"/>
              <a:t>Modifiez le style du titre</a:t>
            </a:r>
            <a:endParaRPr lang="fr-FR" dirty="0"/>
          </a:p>
        </p:txBody>
      </p:sp>
      <p:sp>
        <p:nvSpPr>
          <p:cNvPr id="3" name="Sous-titre 2"/>
          <p:cNvSpPr>
            <a:spLocks noGrp="1"/>
          </p:cNvSpPr>
          <p:nvPr>
            <p:ph type="subTitle" idx="1"/>
          </p:nvPr>
        </p:nvSpPr>
        <p:spPr>
          <a:xfrm>
            <a:off x="1986410" y="3009900"/>
            <a:ext cx="5785990" cy="494926"/>
          </a:xfrm>
          <a:prstGeom prst="rect">
            <a:avLst/>
          </a:prstGeom>
        </p:spPr>
        <p:txBody>
          <a:bodyPr/>
          <a:lstStyle>
            <a:lvl1pPr marL="0" indent="0" algn="l">
              <a:buNone/>
              <a:defRPr sz="1600" b="0" i="0">
                <a:solidFill>
                  <a:schemeClr val="tx1"/>
                </a:solidFill>
                <a:latin typeface="Section-Medium"/>
                <a:cs typeface="Section-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9" name="Espace réservé du texte 2"/>
          <p:cNvSpPr>
            <a:spLocks noGrp="1"/>
          </p:cNvSpPr>
          <p:nvPr>
            <p:ph type="body" idx="10"/>
          </p:nvPr>
        </p:nvSpPr>
        <p:spPr>
          <a:xfrm>
            <a:off x="457200" y="6050607"/>
            <a:ext cx="2133600" cy="286401"/>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Espace réservé du texte 2"/>
          <p:cNvSpPr>
            <a:spLocks noGrp="1"/>
          </p:cNvSpPr>
          <p:nvPr>
            <p:ph type="body" idx="11"/>
          </p:nvPr>
        </p:nvSpPr>
        <p:spPr>
          <a:xfrm>
            <a:off x="457200" y="6375807"/>
            <a:ext cx="2133600" cy="318293"/>
          </a:xfrm>
          <a:prstGeom prst="rect">
            <a:avLst/>
          </a:prstGeom>
        </p:spPr>
        <p:txBody>
          <a:bodyPr anchor="ctr"/>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Rectangle 9"/>
          <p:cNvSpPr>
            <a:spLocks noGrp="1" noChangeArrowheads="1"/>
          </p:cNvSpPr>
          <p:nvPr>
            <p:ph type="sldNum" sz="quarter" idx="12"/>
          </p:nvPr>
        </p:nvSpPr>
        <p:spPr/>
        <p:txBody>
          <a:bodyPr/>
          <a:lstStyle>
            <a:lvl1pPr defTabSz="914400">
              <a:defRPr/>
            </a:lvl1pPr>
          </a:lstStyle>
          <a:p>
            <a:pPr>
              <a:defRPr/>
            </a:pPr>
            <a:fld id="{D91C92E8-25DA-4435-AF7F-94D5D9FB3E4A}" type="slidenum">
              <a:rPr lang="fr-FR" altLang="fr-FR"/>
              <a:pPr>
                <a:defRPr/>
              </a:pPr>
              <a:t>‹N°›</a:t>
            </a:fld>
            <a:endParaRPr lang="fr-FR" altLang="fr-FR" dirty="0"/>
          </a:p>
        </p:txBody>
      </p:sp>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86410" y="-44144"/>
            <a:ext cx="5133975" cy="1390650"/>
          </a:xfrm>
          <a:prstGeom prst="rect">
            <a:avLst/>
          </a:prstGeom>
        </p:spPr>
      </p:pic>
    </p:spTree>
    <p:extLst>
      <p:ext uri="{BB962C8B-B14F-4D97-AF65-F5344CB8AC3E}">
        <p14:creationId xmlns:p14="http://schemas.microsoft.com/office/powerpoint/2010/main" val="30309247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10" name="Connecteur droit 9"/>
          <p:cNvCxnSpPr/>
          <p:nvPr/>
        </p:nvCxnSpPr>
        <p:spPr>
          <a:xfrm rot="10800000">
            <a:off x="0" y="6354763"/>
            <a:ext cx="7219950" cy="1587"/>
          </a:xfrm>
          <a:prstGeom prst="line">
            <a:avLst/>
          </a:prstGeom>
          <a:ln w="63500" cap="flat" cmpd="sng" algn="ctr">
            <a:solidFill>
              <a:srgbClr val="001D7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Image 2" descr="LA PALET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3" descr="DGAFP logo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356350"/>
            <a:ext cx="7921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241122"/>
          </a:xfrm>
          <a:prstGeom prst="rect">
            <a:avLst/>
          </a:prstGeom>
          <a:solidFill>
            <a:srgbClr val="002892"/>
          </a:solidFill>
        </p:spPr>
        <p:txBody>
          <a:bodyPr anchor="ctr"/>
          <a:lstStyle>
            <a:lvl1pPr algn="l">
              <a:defRPr sz="1400" b="0" i="0">
                <a:solidFill>
                  <a:schemeClr val="bg1"/>
                </a:solidFill>
                <a:latin typeface="Section-Medium"/>
                <a:cs typeface="Section-Medium"/>
              </a:defRPr>
            </a:lvl1pPr>
          </a:lstStyle>
          <a:p>
            <a:r>
              <a:rPr lang="fr-FR" smtClean="0"/>
              <a:t>Modifiez le style du titre</a:t>
            </a:r>
            <a:endParaRPr lang="fr-FR" dirty="0"/>
          </a:p>
        </p:txBody>
      </p:sp>
      <p:sp>
        <p:nvSpPr>
          <p:cNvPr id="3" name="Espace réservé du contenu 2"/>
          <p:cNvSpPr>
            <a:spLocks noGrp="1"/>
          </p:cNvSpPr>
          <p:nvPr>
            <p:ph idx="1"/>
          </p:nvPr>
        </p:nvSpPr>
        <p:spPr>
          <a:xfrm>
            <a:off x="457200" y="910167"/>
            <a:ext cx="8229600" cy="841022"/>
          </a:xfrm>
          <a:prstGeom prst="rect">
            <a:avLst/>
          </a:prstGeom>
        </p:spPr>
        <p:txBody>
          <a:bodyPr/>
          <a:lstStyle>
            <a:lvl1pPr>
              <a:buNone/>
              <a:defRPr sz="2000" b="0" i="0">
                <a:latin typeface="Section-Bold"/>
                <a:cs typeface="Section-Bold"/>
              </a:defRPr>
            </a:lvl1pPr>
            <a:lvl3pPr>
              <a:buNone/>
              <a:defRPr sz="1400" b="0" i="0">
                <a:latin typeface="Section-Medium"/>
                <a:cs typeface="Section-Medium"/>
              </a:defRPr>
            </a:lvl3pPr>
            <a:lvl4pPr>
              <a:buNone/>
              <a:defRPr sz="1400"/>
            </a:lvl4pPr>
            <a:lvl5pPr>
              <a:buNone/>
              <a:defRPr sz="1400"/>
            </a:lvl5pPr>
          </a:lstStyle>
          <a:p>
            <a:pPr lvl="0"/>
            <a:r>
              <a:rPr lang="fr-FR" smtClean="0"/>
              <a:t>Modifiez les styles du texte du masque</a:t>
            </a:r>
          </a:p>
          <a:p>
            <a:pPr lvl="1"/>
            <a:r>
              <a:rPr lang="fr-FR" smtClean="0"/>
              <a:t>Deuxième niveau</a:t>
            </a:r>
          </a:p>
        </p:txBody>
      </p:sp>
      <p:sp>
        <p:nvSpPr>
          <p:cNvPr id="15" name="Espace réservé du texte 2"/>
          <p:cNvSpPr>
            <a:spLocks noGrp="1"/>
          </p:cNvSpPr>
          <p:nvPr>
            <p:ph type="body" idx="10"/>
          </p:nvPr>
        </p:nvSpPr>
        <p:spPr>
          <a:xfrm>
            <a:off x="7436556" y="274639"/>
            <a:ext cx="1241338" cy="241122"/>
          </a:xfrm>
          <a:prstGeom prst="rect">
            <a:avLst/>
          </a:prstGeom>
          <a:noFill/>
        </p:spPr>
        <p:txBody>
          <a:bodyPr anchor="b"/>
          <a:lstStyle>
            <a:lvl1pPr marL="0" indent="0" algn="r">
              <a:buNone/>
              <a:defRPr sz="1000" b="0" i="0">
                <a:ln>
                  <a:noFill/>
                </a:ln>
                <a:solidFill>
                  <a:schemeClr val="bg1"/>
                </a:solidFill>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Espace réservé pour une image  2"/>
          <p:cNvSpPr>
            <a:spLocks noGrp="1"/>
          </p:cNvSpPr>
          <p:nvPr>
            <p:ph type="pic" idx="12"/>
          </p:nvPr>
        </p:nvSpPr>
        <p:spPr>
          <a:xfrm>
            <a:off x="457200" y="3668890"/>
            <a:ext cx="3578578" cy="2057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p>
        </p:txBody>
      </p:sp>
      <p:sp>
        <p:nvSpPr>
          <p:cNvPr id="21" name="Espace réservé du texte 3"/>
          <p:cNvSpPr>
            <a:spLocks noGrp="1"/>
          </p:cNvSpPr>
          <p:nvPr>
            <p:ph type="body" sz="half" idx="2"/>
          </p:nvPr>
        </p:nvSpPr>
        <p:spPr>
          <a:xfrm>
            <a:off x="4212168" y="3986389"/>
            <a:ext cx="4465726" cy="1739901"/>
          </a:xfrm>
          <a:prstGeom prst="rect">
            <a:avLst/>
          </a:prstGeom>
        </p:spPr>
        <p:txBody>
          <a:bodyPr anchor="t"/>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Espace réservé du texte 3"/>
          <p:cNvSpPr>
            <a:spLocks noGrp="1"/>
          </p:cNvSpPr>
          <p:nvPr>
            <p:ph type="body" sz="half" idx="13"/>
          </p:nvPr>
        </p:nvSpPr>
        <p:spPr>
          <a:xfrm>
            <a:off x="2603500" y="1855611"/>
            <a:ext cx="6074393" cy="1686278"/>
          </a:xfrm>
          <a:prstGeom prst="rect">
            <a:avLst/>
          </a:prstGeom>
        </p:spPr>
        <p:txBody>
          <a:bodyPr/>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4" name="Espace réservé du texte 2"/>
          <p:cNvSpPr>
            <a:spLocks noGrp="1"/>
          </p:cNvSpPr>
          <p:nvPr>
            <p:ph type="body" idx="14"/>
          </p:nvPr>
        </p:nvSpPr>
        <p:spPr>
          <a:xfrm>
            <a:off x="4212167" y="3668889"/>
            <a:ext cx="4474633" cy="317499"/>
          </a:xfrm>
          <a:prstGeom prst="rect">
            <a:avLst/>
          </a:prstGeom>
        </p:spPr>
        <p:txBody>
          <a:bodyPr anchor="t"/>
          <a:lstStyle>
            <a:lvl1pPr marL="0" indent="0">
              <a:buNone/>
              <a:defRPr sz="1200" b="0" i="0" cap="all">
                <a:solidFill>
                  <a:srgbClr val="001D72"/>
                </a:solidFill>
                <a:latin typeface="Section-Bold"/>
                <a:cs typeface="Section-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5" name="Espace réservé du texte 2"/>
          <p:cNvSpPr>
            <a:spLocks noGrp="1"/>
          </p:cNvSpPr>
          <p:nvPr>
            <p:ph type="body" idx="15"/>
          </p:nvPr>
        </p:nvSpPr>
        <p:spPr>
          <a:xfrm>
            <a:off x="457201" y="6450615"/>
            <a:ext cx="6506632" cy="199318"/>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Rectangle 12"/>
          <p:cNvSpPr>
            <a:spLocks noGrp="1" noChangeArrowheads="1"/>
          </p:cNvSpPr>
          <p:nvPr>
            <p:ph type="sldNum" sz="quarter" idx="16"/>
          </p:nvPr>
        </p:nvSpPr>
        <p:spPr/>
        <p:txBody>
          <a:bodyPr/>
          <a:lstStyle>
            <a:lvl1pPr>
              <a:defRPr/>
            </a:lvl1pPr>
          </a:lstStyle>
          <a:p>
            <a:pPr>
              <a:defRPr/>
            </a:pPr>
            <a:fld id="{A148F07E-8F1C-4B9C-8B65-D9F47AC0A6FD}" type="slidenum">
              <a:rPr lang="fr-FR" altLang="fr-FR"/>
              <a:pPr>
                <a:defRPr/>
              </a:pPr>
              <a:t>‹N°›</a:t>
            </a:fld>
            <a:endParaRPr lang="fr-FR" altLang="fr-FR" dirty="0"/>
          </a:p>
        </p:txBody>
      </p:sp>
    </p:spTree>
    <p:extLst>
      <p:ext uri="{BB962C8B-B14F-4D97-AF65-F5344CB8AC3E}">
        <p14:creationId xmlns:p14="http://schemas.microsoft.com/office/powerpoint/2010/main" val="3954571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4"/>
          </p:nvPr>
        </p:nvSpPr>
        <p:spPr bwMode="auto">
          <a:xfrm>
            <a:off x="2249488" y="6400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5E7815D6-A2D2-4C28-843E-5FCC20420770}"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Arial" pitchFamily="34" charset="0"/>
          <a:ea typeface="+mj-ea"/>
          <a:cs typeface="+mj-cs"/>
        </a:defRPr>
      </a:lvl1pPr>
      <a:lvl2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EC2C21-5335-43EE-A080-C04EE0C93604}" type="slidenum">
              <a:rPr lang="fr-FR" altLang="fr-FR" smtClean="0"/>
              <a:pPr/>
              <a:t>1</a:t>
            </a:fld>
            <a:endParaRPr lang="fr-FR" altLang="fr-FR" dirty="0" smtClean="0"/>
          </a:p>
        </p:txBody>
      </p:sp>
      <p:sp>
        <p:nvSpPr>
          <p:cNvPr id="4099" name="Titre 1"/>
          <p:cNvSpPr>
            <a:spLocks noGrp="1"/>
          </p:cNvSpPr>
          <p:nvPr>
            <p:ph type="ctrTitle"/>
          </p:nvPr>
        </p:nvSpPr>
        <p:spPr bwMode="auto">
          <a:xfrm>
            <a:off x="1701879" y="1345754"/>
            <a:ext cx="5786436" cy="130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dirty="0"/>
              <a:t/>
            </a:r>
            <a:br>
              <a:rPr lang="fr-FR" dirty="0"/>
            </a:br>
            <a:endParaRPr lang="fr-FR" altLang="fr-FR" dirty="0" smtClean="0">
              <a:ea typeface="Section-Bold"/>
            </a:endParaRPr>
          </a:p>
        </p:txBody>
      </p:sp>
      <p:sp>
        <p:nvSpPr>
          <p:cNvPr id="4100" name="Sous-titre 2"/>
          <p:cNvSpPr>
            <a:spLocks noGrp="1"/>
          </p:cNvSpPr>
          <p:nvPr>
            <p:ph type="subTitle" idx="1"/>
          </p:nvPr>
        </p:nvSpPr>
        <p:spPr bwMode="auto">
          <a:xfrm>
            <a:off x="1701878" y="1552353"/>
            <a:ext cx="5786437" cy="3275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sz="2400" b="1" dirty="0"/>
          </a:p>
          <a:p>
            <a:pPr algn="ctr"/>
            <a:r>
              <a:rPr lang="fr-FR" sz="2400" b="1" dirty="0">
                <a:effectLst>
                  <a:outerShdw blurRad="38100" dist="38100" dir="2700000" algn="tl">
                    <a:srgbClr val="000000">
                      <a:alpha val="43137"/>
                    </a:srgbClr>
                  </a:outerShdw>
                </a:effectLst>
              </a:rPr>
              <a:t>PPCR</a:t>
            </a:r>
          </a:p>
          <a:p>
            <a:pPr algn="ctr"/>
            <a:r>
              <a:rPr lang="fr-FR" sz="2400" b="1" dirty="0" smtClean="0">
                <a:effectLst>
                  <a:outerShdw blurRad="38100" dist="38100" dir="2700000" algn="tl">
                    <a:srgbClr val="000000">
                      <a:alpha val="43137"/>
                    </a:srgbClr>
                  </a:outerShdw>
                </a:effectLst>
              </a:rPr>
              <a:t>Présentation des grilles et projets de décret </a:t>
            </a:r>
          </a:p>
          <a:p>
            <a:pPr algn="ctr"/>
            <a:r>
              <a:rPr lang="fr-FR" sz="2400" b="1" dirty="0" smtClean="0">
                <a:effectLst>
                  <a:outerShdw blurRad="38100" dist="38100" dir="2700000" algn="tl">
                    <a:srgbClr val="000000">
                      <a:alpha val="43137"/>
                    </a:srgbClr>
                  </a:outerShdw>
                </a:effectLst>
              </a:rPr>
              <a:t>Catégorie B</a:t>
            </a:r>
          </a:p>
          <a:p>
            <a:pPr algn="ctr"/>
            <a:r>
              <a:rPr lang="fr-FR" sz="2400" b="1" dirty="0">
                <a:effectLst>
                  <a:outerShdw blurRad="38100" dist="38100" dir="2700000" algn="tl">
                    <a:srgbClr val="000000">
                      <a:alpha val="43137"/>
                    </a:srgbClr>
                  </a:outerShdw>
                </a:effectLst>
              </a:rPr>
              <a:t>Catégorie C</a:t>
            </a:r>
          </a:p>
          <a:p>
            <a:pPr algn="ctr"/>
            <a:r>
              <a:rPr lang="fr-FR" sz="2400" b="1" dirty="0" smtClean="0">
                <a:effectLst>
                  <a:outerShdw blurRad="38100" dist="38100" dir="2700000" algn="tl">
                    <a:srgbClr val="000000">
                      <a:alpha val="43137"/>
                    </a:srgbClr>
                  </a:outerShdw>
                </a:effectLst>
              </a:rPr>
              <a:t>A </a:t>
            </a:r>
            <a:r>
              <a:rPr lang="fr-FR" sz="2400" b="1" dirty="0" smtClean="0">
                <a:effectLst>
                  <a:outerShdw blurRad="38100" dist="38100" dir="2700000" algn="tl">
                    <a:srgbClr val="000000">
                      <a:alpha val="43137"/>
                    </a:srgbClr>
                  </a:outerShdw>
                </a:effectLst>
              </a:rPr>
              <a:t>paramédical et social</a:t>
            </a:r>
          </a:p>
          <a:p>
            <a:pPr algn="ctr"/>
            <a:r>
              <a:rPr lang="fr-FR" sz="2400" b="1" dirty="0"/>
              <a:t/>
            </a:r>
            <a:br>
              <a:rPr lang="fr-FR" sz="2400" b="1" dirty="0"/>
            </a:br>
            <a:r>
              <a:rPr lang="fr-FR" sz="2400" b="1" dirty="0"/>
              <a:t> </a:t>
            </a:r>
            <a:endParaRPr lang="fr-FR" sz="2400" b="1" dirty="0" smtClean="0"/>
          </a:p>
          <a:p>
            <a:endParaRPr lang="fr-FR" altLang="fr-FR" sz="2400" dirty="0" smtClean="0">
              <a:ea typeface="Section-Medium"/>
            </a:endParaRPr>
          </a:p>
        </p:txBody>
      </p:sp>
      <p:sp>
        <p:nvSpPr>
          <p:cNvPr id="4101" name="Espace réservé du texte 4"/>
          <p:cNvSpPr>
            <a:spLocks noGrp="1"/>
          </p:cNvSpPr>
          <p:nvPr>
            <p:ph type="body" idx="11"/>
          </p:nvPr>
        </p:nvSpPr>
        <p:spPr bwMode="auto">
          <a:xfrm>
            <a:off x="255182" y="6400800"/>
            <a:ext cx="3189768" cy="340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fr-FR" altLang="fr-FR" sz="800" b="1" dirty="0" smtClean="0">
                <a:ea typeface="Section-Medium"/>
              </a:rPr>
              <a:t>Réunion du 11 janvier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10</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170121" y="515760"/>
            <a:ext cx="8665535" cy="7017306"/>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trois grades </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2016 / Observations complémentaires</a:t>
            </a:r>
          </a:p>
          <a:p>
            <a:pPr marL="342900" indent="-342900" algn="just">
              <a:buFont typeface="Arial" panose="020B0604020202020204" pitchFamily="34" charset="0"/>
              <a:buChar char="•"/>
            </a:pPr>
            <a:endParaRPr lang="fr-FR" sz="2000" dirty="0" smtClean="0">
              <a:latin typeface="Section-Medium"/>
              <a:cs typeface="Section-Medium"/>
            </a:endParaRPr>
          </a:p>
          <a:p>
            <a:pPr marL="342900" indent="-342900" algn="just">
              <a:buFont typeface="Arial" panose="020B0604020202020204" pitchFamily="34" charset="0"/>
              <a:buChar char="•"/>
            </a:pPr>
            <a:r>
              <a:rPr lang="fr-FR" sz="2000" dirty="0" smtClean="0">
                <a:latin typeface="Section-Medium"/>
                <a:cs typeface="Section-Medium"/>
              </a:rPr>
              <a:t>Feront </a:t>
            </a:r>
            <a:r>
              <a:rPr lang="fr-FR" sz="2000" dirty="0" smtClean="0">
                <a:latin typeface="Section-Medium"/>
                <a:cs typeface="Section-Medium"/>
              </a:rPr>
              <a:t>l’objet de décrets ministériels les corps suivants (passage en CT ministériel)  :</a:t>
            </a:r>
          </a:p>
          <a:p>
            <a:pPr algn="just"/>
            <a:endParaRPr lang="fr-FR" sz="2000" b="1" dirty="0">
              <a:latin typeface="Section-Medium"/>
              <a:cs typeface="Section-Medium"/>
            </a:endParaRPr>
          </a:p>
          <a:p>
            <a:pPr marL="800100" lvl="1" indent="-342900" algn="just">
              <a:buFont typeface="Arial" panose="020B0604020202020204" pitchFamily="34" charset="0"/>
              <a:buChar char="•"/>
            </a:pPr>
            <a:r>
              <a:rPr lang="fr-FR" sz="2000" b="1" dirty="0">
                <a:latin typeface="Section-Medium"/>
                <a:cs typeface="Section-Medium"/>
              </a:rPr>
              <a:t>G</a:t>
            </a:r>
            <a:r>
              <a:rPr lang="fr-FR" sz="2000" b="1" dirty="0" smtClean="0">
                <a:latin typeface="Section-Medium"/>
                <a:cs typeface="Section-Medium"/>
              </a:rPr>
              <a:t>reffiers des services judiciaires </a:t>
            </a:r>
            <a:r>
              <a:rPr lang="fr-FR" sz="2000" dirty="0" smtClean="0">
                <a:latin typeface="Section-Medium"/>
                <a:cs typeface="Section-Medium"/>
              </a:rPr>
              <a:t>; </a:t>
            </a:r>
          </a:p>
          <a:p>
            <a:pPr marL="800100" lvl="1" indent="-342900" algn="just">
              <a:buFont typeface="Arial" panose="020B0604020202020204" pitchFamily="34" charset="0"/>
              <a:buChar char="•"/>
            </a:pPr>
            <a:r>
              <a:rPr lang="fr-FR" sz="2000" b="1" dirty="0">
                <a:latin typeface="Section-Medium"/>
                <a:cs typeface="Section-Medium"/>
              </a:rPr>
              <a:t>O</a:t>
            </a:r>
            <a:r>
              <a:rPr lang="fr-FR" sz="2000" b="1" dirty="0" smtClean="0">
                <a:latin typeface="Section-Medium"/>
                <a:cs typeface="Section-Medium"/>
              </a:rPr>
              <a:t>fficiers de port adjoints </a:t>
            </a:r>
            <a:r>
              <a:rPr lang="fr-FR" sz="2000" dirty="0" smtClean="0">
                <a:latin typeface="Section-Medium"/>
                <a:cs typeface="Section-Medium"/>
              </a:rPr>
              <a:t>;</a:t>
            </a:r>
          </a:p>
          <a:p>
            <a:pPr marL="800100" lvl="1" indent="-342900" algn="just">
              <a:buFont typeface="Arial" panose="020B0604020202020204" pitchFamily="34" charset="0"/>
              <a:buChar char="•"/>
            </a:pPr>
            <a:r>
              <a:rPr lang="fr-FR" sz="2000" b="1" dirty="0">
                <a:latin typeface="Section-Medium"/>
                <a:cs typeface="Section-Medium"/>
              </a:rPr>
              <a:t>T</a:t>
            </a:r>
            <a:r>
              <a:rPr lang="fr-FR" sz="2000" b="1" dirty="0" smtClean="0">
                <a:latin typeface="Section-Medium"/>
                <a:cs typeface="Section-Medium"/>
              </a:rPr>
              <a:t>echniciens supérieurs des études et de l’exploitation de l’aviation civile</a:t>
            </a:r>
            <a:r>
              <a:rPr lang="fr-FR" sz="2000" dirty="0" smtClean="0">
                <a:latin typeface="Section-Medium"/>
                <a:cs typeface="Section-Medium"/>
              </a:rPr>
              <a:t> ;</a:t>
            </a:r>
          </a:p>
          <a:p>
            <a:pPr marL="800100" lvl="1" indent="-342900" algn="just">
              <a:buFont typeface="Arial" panose="020B0604020202020204" pitchFamily="34" charset="0"/>
              <a:buChar char="•"/>
            </a:pPr>
            <a:r>
              <a:rPr lang="fr-FR" sz="2000" b="1" dirty="0" smtClean="0">
                <a:latin typeface="Section-Medium"/>
                <a:cs typeface="Section-Medium"/>
              </a:rPr>
              <a:t>Techniciens de la police technique et scientifique</a:t>
            </a:r>
            <a:endParaRPr lang="fr-FR" sz="2000" dirty="0" smtClean="0">
              <a:latin typeface="Section-Medium"/>
              <a:cs typeface="Section-Medium"/>
            </a:endParaRPr>
          </a:p>
          <a:p>
            <a:pPr marL="800100" lvl="1" indent="-342900" algn="just">
              <a:buFont typeface="Arial" panose="020B0604020202020204" pitchFamily="34" charset="0"/>
              <a:buChar char="•"/>
            </a:pPr>
            <a:endParaRPr lang="fr-FR" sz="2000" b="1" dirty="0">
              <a:latin typeface="Section-Medium"/>
              <a:cs typeface="Section-Medium"/>
            </a:endParaRPr>
          </a:p>
          <a:p>
            <a:pPr algn="just"/>
            <a:r>
              <a:rPr lang="fr-FR" sz="2000" b="1" dirty="0" smtClean="0">
                <a:latin typeface="Section-Medium"/>
                <a:cs typeface="Section-Medium"/>
              </a:rPr>
              <a:t>Les décrets ministériels qui seront pris pour ces corps prendront également effet au 1</a:t>
            </a:r>
            <a:r>
              <a:rPr lang="fr-FR" sz="2000" b="1" baseline="30000" dirty="0" smtClean="0">
                <a:latin typeface="Section-Medium"/>
                <a:cs typeface="Section-Medium"/>
              </a:rPr>
              <a:t>er</a:t>
            </a:r>
            <a:r>
              <a:rPr lang="fr-FR" sz="2000" b="1" dirty="0" smtClean="0">
                <a:latin typeface="Section-Medium"/>
                <a:cs typeface="Section-Medium"/>
              </a:rPr>
              <a:t> janvier 2016, en application de l’article 148 de la loi de finances pour 2016.</a:t>
            </a:r>
          </a:p>
          <a:p>
            <a:pPr marL="800100" lvl="1" indent="-342900" algn="just">
              <a:buFont typeface="Arial" panose="020B0604020202020204" pitchFamily="34" charset="0"/>
              <a:buChar char="•"/>
            </a:pPr>
            <a:endParaRPr lang="fr-FR" sz="2000" dirty="0" smtClean="0">
              <a:latin typeface="Section-Medium"/>
              <a:cs typeface="Section-Medium"/>
            </a:endParaRPr>
          </a:p>
          <a:p>
            <a:pPr algn="just"/>
            <a:endParaRPr lang="fr-FR" dirty="0">
              <a:latin typeface="Section-Medium"/>
              <a:cs typeface="Section-Medium"/>
            </a:endParaRPr>
          </a:p>
          <a:p>
            <a:pPr algn="just"/>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31399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11</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6863417"/>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trois grades </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2017</a:t>
            </a:r>
          </a:p>
          <a:p>
            <a:pPr algn="just"/>
            <a:endParaRPr lang="fr-FR" b="1" u="sng" dirty="0" smtClean="0">
              <a:latin typeface="Section-Medium"/>
              <a:cs typeface="Section-Medium"/>
            </a:endParaRPr>
          </a:p>
          <a:p>
            <a:pPr algn="just"/>
            <a:endParaRPr lang="fr-FR" b="1" u="sng" dirty="0">
              <a:latin typeface="Section-Medium"/>
              <a:cs typeface="Section-Medium"/>
            </a:endParaRPr>
          </a:p>
          <a:p>
            <a:pPr algn="just"/>
            <a:endParaRPr lang="fr-FR" b="1" u="sng" dirty="0" smtClean="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Les dispositions prenant effet au </a:t>
            </a:r>
            <a:r>
              <a:rPr lang="fr-FR" b="1" dirty="0" smtClean="0">
                <a:latin typeface="Section-Medium"/>
                <a:cs typeface="Section-Medium"/>
              </a:rPr>
              <a:t>1</a:t>
            </a:r>
            <a:r>
              <a:rPr lang="fr-FR" b="1" baseline="30000" dirty="0" smtClean="0">
                <a:latin typeface="Section-Medium"/>
                <a:cs typeface="Section-Medium"/>
              </a:rPr>
              <a:t>er</a:t>
            </a:r>
            <a:r>
              <a:rPr lang="fr-FR" b="1" dirty="0" smtClean="0">
                <a:latin typeface="Section-Medium"/>
                <a:cs typeface="Section-Medium"/>
              </a:rPr>
              <a:t> janvier 2017 </a:t>
            </a:r>
            <a:r>
              <a:rPr lang="fr-FR" dirty="0" smtClean="0">
                <a:latin typeface="Section-Medium"/>
                <a:cs typeface="Section-Medium"/>
              </a:rPr>
              <a:t>concernent la mise en œuvre, à cette date, de la </a:t>
            </a:r>
            <a:r>
              <a:rPr lang="fr-FR" b="1" dirty="0" smtClean="0">
                <a:latin typeface="Section-Medium"/>
                <a:cs typeface="Section-Medium"/>
              </a:rPr>
              <a:t>nouvelle structure de carrière jointe en annexe du protocole PPCR</a:t>
            </a:r>
            <a:r>
              <a:rPr lang="fr-FR" dirty="0" smtClean="0">
                <a:latin typeface="Section-Medium"/>
                <a:cs typeface="Section-Medium"/>
              </a:rPr>
              <a:t> :</a:t>
            </a:r>
          </a:p>
          <a:p>
            <a:pPr algn="just"/>
            <a:endParaRPr lang="fr-FR" dirty="0" smtClean="0">
              <a:latin typeface="Section-Medium"/>
              <a:cs typeface="Section-Medium"/>
            </a:endParaRPr>
          </a:p>
          <a:p>
            <a:pPr marL="742950" lvl="1" indent="-285750" algn="just">
              <a:buFont typeface="Arial" panose="020B0604020202020204" pitchFamily="34" charset="0"/>
              <a:buChar char="•"/>
            </a:pPr>
            <a:r>
              <a:rPr lang="fr-FR" dirty="0" smtClean="0">
                <a:latin typeface="Section-Medium"/>
                <a:cs typeface="Section-Medium"/>
              </a:rPr>
              <a:t>Passage de </a:t>
            </a:r>
            <a:r>
              <a:rPr lang="fr-FR" b="1" dirty="0" smtClean="0">
                <a:latin typeface="Section-Medium"/>
                <a:cs typeface="Section-Medium"/>
              </a:rPr>
              <a:t>31 à 30 ans de la durée des 1</a:t>
            </a:r>
            <a:r>
              <a:rPr lang="fr-FR" b="1" baseline="30000" dirty="0" smtClean="0">
                <a:latin typeface="Section-Medium"/>
                <a:cs typeface="Section-Medium"/>
              </a:rPr>
              <a:t>er</a:t>
            </a:r>
            <a:r>
              <a:rPr lang="fr-FR" b="1" dirty="0" smtClean="0">
                <a:latin typeface="Section-Medium"/>
                <a:cs typeface="Section-Medium"/>
              </a:rPr>
              <a:t> et 2</a:t>
            </a:r>
            <a:r>
              <a:rPr lang="fr-FR" b="1" baseline="30000" dirty="0" smtClean="0">
                <a:latin typeface="Section-Medium"/>
                <a:cs typeface="Section-Medium"/>
              </a:rPr>
              <a:t>e</a:t>
            </a:r>
            <a:r>
              <a:rPr lang="fr-FR" b="1" dirty="0" smtClean="0">
                <a:latin typeface="Section-Medium"/>
                <a:cs typeface="Section-Medium"/>
              </a:rPr>
              <a:t> grades</a:t>
            </a:r>
            <a:r>
              <a:rPr lang="fr-FR" dirty="0" smtClean="0">
                <a:latin typeface="Section-Medium"/>
                <a:cs typeface="Section-Medium"/>
              </a:rPr>
              <a:t>, par suppression du 1</a:t>
            </a:r>
            <a:r>
              <a:rPr lang="fr-FR" baseline="30000" dirty="0" smtClean="0">
                <a:latin typeface="Section-Medium"/>
                <a:cs typeface="Section-Medium"/>
              </a:rPr>
              <a:t>er</a:t>
            </a:r>
            <a:r>
              <a:rPr lang="fr-FR" dirty="0" smtClean="0">
                <a:latin typeface="Section-Medium"/>
                <a:cs typeface="Section-Medium"/>
              </a:rPr>
              <a:t> échelon et restructuration du 10</a:t>
            </a:r>
            <a:r>
              <a:rPr lang="fr-FR" baseline="30000" dirty="0" smtClean="0">
                <a:latin typeface="Section-Medium"/>
                <a:cs typeface="Section-Medium"/>
              </a:rPr>
              <a:t>e</a:t>
            </a:r>
            <a:r>
              <a:rPr lang="fr-FR" dirty="0" smtClean="0">
                <a:latin typeface="Section-Medium"/>
                <a:cs typeface="Section-Medium"/>
              </a:rPr>
              <a:t> échelon actuel (4 ans) en 2 échelons.</a:t>
            </a:r>
          </a:p>
          <a:p>
            <a:pPr lvl="1" algn="just"/>
            <a:endParaRPr lang="fr-FR" dirty="0" smtClean="0">
              <a:latin typeface="Section-Medium"/>
              <a:cs typeface="Section-Medium"/>
            </a:endParaRPr>
          </a:p>
          <a:p>
            <a:pPr marL="742950" lvl="1" indent="-285750" algn="just">
              <a:buFont typeface="Arial" panose="020B0604020202020204" pitchFamily="34" charset="0"/>
              <a:buChar char="•"/>
            </a:pPr>
            <a:r>
              <a:rPr lang="fr-FR" dirty="0" smtClean="0">
                <a:latin typeface="Section-Medium"/>
                <a:cs typeface="Section-Medium"/>
              </a:rPr>
              <a:t>Passage de </a:t>
            </a:r>
            <a:r>
              <a:rPr lang="fr-FR" b="1" dirty="0" smtClean="0">
                <a:latin typeface="Section-Medium"/>
                <a:cs typeface="Section-Medium"/>
              </a:rPr>
              <a:t>23 à 24 ans de la durée du 3</a:t>
            </a:r>
            <a:r>
              <a:rPr lang="fr-FR" b="1" baseline="30000" dirty="0" smtClean="0">
                <a:latin typeface="Section-Medium"/>
                <a:cs typeface="Section-Medium"/>
              </a:rPr>
              <a:t>e</a:t>
            </a:r>
            <a:r>
              <a:rPr lang="fr-FR" b="1" dirty="0" smtClean="0">
                <a:latin typeface="Section-Medium"/>
                <a:cs typeface="Section-Medium"/>
              </a:rPr>
              <a:t> grade</a:t>
            </a:r>
            <a:r>
              <a:rPr lang="fr-FR" dirty="0" smtClean="0">
                <a:latin typeface="Section-Medium"/>
                <a:cs typeface="Section-Medium"/>
              </a:rPr>
              <a:t>, par suppression du premier échelon et création d’un échelon sommital en sommet de grade à l’IB 707.</a:t>
            </a:r>
          </a:p>
          <a:p>
            <a:pPr marL="742950" lvl="1" indent="-285750" algn="just">
              <a:buFont typeface="Arial" panose="020B0604020202020204" pitchFamily="34" charset="0"/>
              <a:buChar char="•"/>
            </a:pPr>
            <a:endParaRPr lang="fr-FR" dirty="0">
              <a:latin typeface="Section-Medium"/>
              <a:cs typeface="Section-Medium"/>
            </a:endParaRPr>
          </a:p>
          <a:p>
            <a:pPr marL="285750" indent="-285750" algn="just">
              <a:buFont typeface="Arial" panose="020B0604020202020204" pitchFamily="34" charset="0"/>
              <a:buChar char="•"/>
            </a:pPr>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46259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12</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151330" y="515761"/>
            <a:ext cx="8463516" cy="7694414"/>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trois grades </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2017</a:t>
            </a:r>
          </a:p>
          <a:p>
            <a:pPr algn="just"/>
            <a:endParaRPr lang="fr-FR" b="1" u="sng" dirty="0" smtClean="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Sont modifiés </a:t>
            </a:r>
            <a:r>
              <a:rPr lang="fr-FR" b="1" dirty="0" smtClean="0">
                <a:latin typeface="Section-Medium"/>
                <a:cs typeface="Section-Medium"/>
              </a:rPr>
              <a:t>à compter du 1</a:t>
            </a:r>
            <a:r>
              <a:rPr lang="fr-FR" b="1" baseline="30000" dirty="0" smtClean="0">
                <a:latin typeface="Section-Medium"/>
                <a:cs typeface="Section-Medium"/>
              </a:rPr>
              <a:t>er</a:t>
            </a:r>
            <a:r>
              <a:rPr lang="fr-FR" b="1" dirty="0" smtClean="0">
                <a:latin typeface="Section-Medium"/>
                <a:cs typeface="Section-Medium"/>
              </a:rPr>
              <a:t> janvier 2017 </a:t>
            </a:r>
            <a:r>
              <a:rPr lang="fr-FR" dirty="0" smtClean="0">
                <a:latin typeface="Section-Medium"/>
                <a:cs typeface="Section-Medium"/>
              </a:rPr>
              <a:t>:</a:t>
            </a:r>
          </a:p>
          <a:p>
            <a:pPr marL="742950" lvl="1" indent="-285750" algn="just">
              <a:buFont typeface="Arial" panose="020B0604020202020204" pitchFamily="34" charset="0"/>
              <a:buChar char="•"/>
            </a:pPr>
            <a:r>
              <a:rPr lang="fr-FR" dirty="0" smtClean="0">
                <a:latin typeface="Section-Medium"/>
                <a:cs typeface="Section-Medium"/>
              </a:rPr>
              <a:t>Les tableaux de </a:t>
            </a:r>
            <a:r>
              <a:rPr lang="fr-FR" b="1" dirty="0" smtClean="0">
                <a:latin typeface="Section-Medium"/>
                <a:cs typeface="Section-Medium"/>
              </a:rPr>
              <a:t>classement de C en B. </a:t>
            </a:r>
            <a:r>
              <a:rPr lang="fr-FR" dirty="0" smtClean="0">
                <a:latin typeface="Section-Medium"/>
                <a:cs typeface="Section-Medium"/>
              </a:rPr>
              <a:t>Les nouveaux tableaux ont été conçus pour </a:t>
            </a:r>
            <a:r>
              <a:rPr lang="fr-FR" b="1" dirty="0" smtClean="0">
                <a:latin typeface="Section-Medium"/>
                <a:cs typeface="Section-Medium"/>
              </a:rPr>
              <a:t>éviter, dans la mesure du possible, les enjambements </a:t>
            </a:r>
            <a:r>
              <a:rPr lang="fr-FR" dirty="0" smtClean="0">
                <a:latin typeface="Section-Medium"/>
                <a:cs typeface="Section-Medium"/>
              </a:rPr>
              <a:t>(dépassement des anciens promus par les nouveaux). Il a également fallu tenir compte des </a:t>
            </a:r>
            <a:r>
              <a:rPr lang="fr-FR" b="1" dirty="0" smtClean="0">
                <a:latin typeface="Section-Medium"/>
                <a:cs typeface="Section-Medium"/>
              </a:rPr>
              <a:t>nouvelles modalités d’avancement de grade en catégorie C.</a:t>
            </a:r>
          </a:p>
          <a:p>
            <a:pPr marL="742950" lvl="1" indent="-285750" algn="just">
              <a:buFont typeface="Arial" panose="020B0604020202020204" pitchFamily="34" charset="0"/>
              <a:buChar char="•"/>
            </a:pPr>
            <a:r>
              <a:rPr lang="fr-FR" dirty="0" smtClean="0">
                <a:latin typeface="Section-Medium"/>
                <a:cs typeface="Section-Medium"/>
              </a:rPr>
              <a:t>Les tableaux </a:t>
            </a:r>
            <a:r>
              <a:rPr lang="fr-FR" b="1" dirty="0" smtClean="0">
                <a:latin typeface="Section-Medium"/>
                <a:cs typeface="Section-Medium"/>
              </a:rPr>
              <a:t>d’avancement de grade </a:t>
            </a:r>
            <a:r>
              <a:rPr lang="fr-FR" dirty="0" smtClean="0">
                <a:latin typeface="Section-Medium"/>
                <a:cs typeface="Section-Medium"/>
              </a:rPr>
              <a:t>ont été adaptés à la nouvelle structure de carrière. Les </a:t>
            </a:r>
            <a:r>
              <a:rPr lang="fr-FR" b="1" dirty="0" smtClean="0">
                <a:latin typeface="Section-Medium"/>
                <a:cs typeface="Section-Medium"/>
              </a:rPr>
              <a:t>nouvelles plages d’appel </a:t>
            </a:r>
            <a:r>
              <a:rPr lang="fr-FR" dirty="0" smtClean="0">
                <a:latin typeface="Section-Medium"/>
                <a:cs typeface="Section-Medium"/>
              </a:rPr>
              <a:t>pour l’avancement de grade ont été calibrées pour correspondre à l’ancienneté de services requise actuellement depuis le 1</a:t>
            </a:r>
            <a:r>
              <a:rPr lang="fr-FR" baseline="30000" dirty="0" smtClean="0">
                <a:latin typeface="Section-Medium"/>
                <a:cs typeface="Section-Medium"/>
              </a:rPr>
              <a:t>er</a:t>
            </a:r>
            <a:r>
              <a:rPr lang="fr-FR" dirty="0" smtClean="0">
                <a:latin typeface="Section-Medium"/>
                <a:cs typeface="Section-Medium"/>
              </a:rPr>
              <a:t> échelon pour être éligible à l’avancement.</a:t>
            </a:r>
          </a:p>
          <a:p>
            <a:pPr lvl="2" algn="just"/>
            <a:r>
              <a:rPr lang="fr-FR" dirty="0" smtClean="0">
                <a:latin typeface="Section-Medium"/>
                <a:cs typeface="Section-Medium"/>
              </a:rPr>
              <a:t>Exemple : l’examen professionnel B1-B2 est accessible aujourd’hui après 1 an dans le 4</a:t>
            </a:r>
            <a:r>
              <a:rPr lang="fr-FR" baseline="30000" dirty="0" smtClean="0">
                <a:latin typeface="Section-Medium"/>
                <a:cs typeface="Section-Medium"/>
              </a:rPr>
              <a:t>e</a:t>
            </a:r>
            <a:r>
              <a:rPr lang="fr-FR" dirty="0" smtClean="0">
                <a:latin typeface="Section-Medium"/>
                <a:cs typeface="Section-Medium"/>
              </a:rPr>
              <a:t> échelon (correspondant à une ancienneté de 6 ans depuis le 1</a:t>
            </a:r>
            <a:r>
              <a:rPr lang="fr-FR" baseline="30000" dirty="0" smtClean="0">
                <a:latin typeface="Section-Medium"/>
                <a:cs typeface="Section-Medium"/>
              </a:rPr>
              <a:t>er</a:t>
            </a:r>
            <a:r>
              <a:rPr lang="fr-FR" dirty="0" smtClean="0">
                <a:latin typeface="Section-Medium"/>
                <a:cs typeface="Section-Medium"/>
              </a:rPr>
              <a:t> échelon) ; la nouvelle plage a été fixée au 4</a:t>
            </a:r>
            <a:r>
              <a:rPr lang="fr-FR" baseline="30000" dirty="0" smtClean="0">
                <a:latin typeface="Section-Medium"/>
                <a:cs typeface="Section-Medium"/>
              </a:rPr>
              <a:t>e</a:t>
            </a:r>
            <a:r>
              <a:rPr lang="fr-FR" dirty="0" smtClean="0">
                <a:latin typeface="Section-Medium"/>
                <a:cs typeface="Section-Medium"/>
              </a:rPr>
              <a:t> échelon (correspondant également à 6 ans). </a:t>
            </a:r>
            <a:r>
              <a:rPr lang="fr-FR" b="1" u="sng" dirty="0" smtClean="0">
                <a:latin typeface="Section-Medium"/>
                <a:cs typeface="Section-Medium"/>
              </a:rPr>
              <a:t>Une clause a été ajoutée, permettant aux agents de conserver jusqu’en 2018 les mêmes perspectives d’avancement que précédemment.</a:t>
            </a:r>
          </a:p>
          <a:p>
            <a:pPr marL="285750" indent="-285750" algn="just">
              <a:buFont typeface="Arial" panose="020B0604020202020204" pitchFamily="34" charset="0"/>
              <a:buChar char="•"/>
            </a:pPr>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30777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13</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81000" y="1858467"/>
            <a:ext cx="7813204" cy="5478423"/>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 architecture de la catégorie C » </a:t>
            </a:r>
          </a:p>
          <a:p>
            <a:pPr algn="just"/>
            <a:endParaRPr lang="fr-FR" b="1" u="sng" dirty="0" smtClean="0">
              <a:latin typeface="Section-Medium"/>
              <a:cs typeface="Section-Medium"/>
            </a:endParaRPr>
          </a:p>
          <a:p>
            <a:pPr algn="just"/>
            <a:endParaRPr lang="fr-FR" dirty="0">
              <a:latin typeface="Section-Medium"/>
              <a:cs typeface="Section-Medium"/>
            </a:endParaRPr>
          </a:p>
          <a:p>
            <a:pPr algn="just"/>
            <a:r>
              <a:rPr lang="fr-FR" dirty="0" smtClean="0">
                <a:latin typeface="Section-Medium"/>
                <a:cs typeface="Section-Medium"/>
              </a:rPr>
              <a:t>S’agissant de la catégorie C, un </a:t>
            </a:r>
            <a:r>
              <a:rPr lang="fr-FR" b="1" dirty="0" smtClean="0">
                <a:latin typeface="Section-Medium"/>
                <a:cs typeface="Section-Medium"/>
              </a:rPr>
              <a:t>second décret (décret balai C) </a:t>
            </a:r>
            <a:r>
              <a:rPr lang="fr-FR" dirty="0" smtClean="0">
                <a:latin typeface="Section-Medium"/>
                <a:cs typeface="Section-Medium"/>
              </a:rPr>
              <a:t>sera élaboré par la DGAFP </a:t>
            </a:r>
            <a:r>
              <a:rPr lang="fr-FR" b="1" dirty="0" smtClean="0">
                <a:latin typeface="Section-Medium"/>
                <a:cs typeface="Section-Medium"/>
              </a:rPr>
              <a:t>en cours d’année 2016</a:t>
            </a:r>
            <a:r>
              <a:rPr lang="fr-FR" dirty="0" smtClean="0">
                <a:latin typeface="Section-Medium"/>
                <a:cs typeface="Section-Medium"/>
              </a:rPr>
              <a:t>, afin d’</a:t>
            </a:r>
            <a:r>
              <a:rPr lang="fr-FR" b="1" dirty="0" smtClean="0">
                <a:latin typeface="Section-Medium"/>
                <a:cs typeface="Section-Medium"/>
              </a:rPr>
              <a:t>adapter l</a:t>
            </a:r>
            <a:r>
              <a:rPr lang="fr-FR" dirty="0" smtClean="0">
                <a:latin typeface="Section-Medium"/>
                <a:cs typeface="Section-Medium"/>
              </a:rPr>
              <a:t>es dispositions figurant dans chaque statut particulier des corps de catégorie C à </a:t>
            </a:r>
            <a:r>
              <a:rPr lang="fr-FR" b="1" dirty="0" smtClean="0">
                <a:latin typeface="Section-Medium"/>
                <a:cs typeface="Section-Medium"/>
              </a:rPr>
              <a:t>la nouvelle structure de carrière</a:t>
            </a:r>
            <a:r>
              <a:rPr lang="fr-FR" dirty="0" smtClean="0">
                <a:latin typeface="Section-Medium"/>
                <a:cs typeface="Section-Medium"/>
              </a:rPr>
              <a:t>, notamment les </a:t>
            </a:r>
            <a:r>
              <a:rPr lang="fr-FR" b="1" dirty="0" smtClean="0">
                <a:latin typeface="Section-Medium"/>
                <a:cs typeface="Section-Medium"/>
              </a:rPr>
              <a:t>plages d’appel pour l’avancement de grade.</a:t>
            </a:r>
          </a:p>
          <a:p>
            <a:pPr algn="just"/>
            <a:endParaRPr lang="fr-FR" dirty="0">
              <a:latin typeface="Section-Medium"/>
              <a:cs typeface="Section-Medium"/>
            </a:endParaRPr>
          </a:p>
          <a:p>
            <a:pPr algn="just"/>
            <a:endParaRPr lang="fr-FR" dirty="0" smtClean="0">
              <a:latin typeface="Section-Medium"/>
              <a:cs typeface="Section-Medium"/>
            </a:endParaRPr>
          </a:p>
          <a:p>
            <a:pPr algn="just"/>
            <a:r>
              <a:rPr lang="fr-FR" dirty="0" smtClean="0">
                <a:latin typeface="Section-Medium"/>
                <a:cs typeface="Section-Medium"/>
              </a:rPr>
              <a:t>	</a:t>
            </a:r>
            <a:endParaRPr lang="fr-FR" sz="2000" b="1" dirty="0" smtClean="0">
              <a:effectLst>
                <a:outerShdw blurRad="38100" dist="38100" dir="2700000" algn="tl">
                  <a:srgbClr val="000000">
                    <a:alpha val="43137"/>
                  </a:srgbClr>
                </a:outerShdw>
              </a:effectLst>
              <a:latin typeface="Section-Medium"/>
              <a:cs typeface="Section-Medium"/>
            </a:endParaRPr>
          </a:p>
          <a:p>
            <a:pPr algn="just"/>
            <a:endParaRPr lang="fr-FR" sz="2000" b="1" dirty="0">
              <a:latin typeface="Section-Medium"/>
              <a:cs typeface="Section-Medium"/>
            </a:endParaRPr>
          </a:p>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3383207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14</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457200" y="620438"/>
            <a:ext cx="7813204" cy="8802410"/>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 architecture de la catégorie C » </a:t>
            </a:r>
          </a:p>
          <a:p>
            <a:pPr algn="just"/>
            <a:endParaRPr lang="fr-FR" b="1" u="sng" dirty="0" smtClean="0">
              <a:latin typeface="Section-Medium"/>
              <a:cs typeface="Section-Medium"/>
            </a:endParaRPr>
          </a:p>
          <a:p>
            <a:pPr algn="just"/>
            <a:r>
              <a:rPr lang="fr-FR" dirty="0" smtClean="0">
                <a:latin typeface="Section-Medium"/>
                <a:cs typeface="Section-Medium"/>
              </a:rPr>
              <a:t>Ce projet de décret constitue l’ossature de la future carrière de la catégorie C en trois grades, mise en œuvre à compter du </a:t>
            </a:r>
            <a:r>
              <a:rPr lang="fr-FR" b="1" dirty="0" smtClean="0">
                <a:latin typeface="Section-Medium"/>
                <a:cs typeface="Section-Medium"/>
              </a:rPr>
              <a:t>1</a:t>
            </a:r>
            <a:r>
              <a:rPr lang="fr-FR" b="1" baseline="30000" dirty="0" smtClean="0">
                <a:latin typeface="Section-Medium"/>
                <a:cs typeface="Section-Medium"/>
              </a:rPr>
              <a:t>er</a:t>
            </a:r>
            <a:r>
              <a:rPr lang="fr-FR" b="1" dirty="0" smtClean="0">
                <a:latin typeface="Section-Medium"/>
                <a:cs typeface="Section-Medium"/>
              </a:rPr>
              <a:t> janvier 2017</a:t>
            </a:r>
            <a:r>
              <a:rPr lang="fr-FR" dirty="0" smtClean="0">
                <a:latin typeface="Section-Medium"/>
                <a:cs typeface="Section-Medium"/>
              </a:rPr>
              <a:t>, après </a:t>
            </a:r>
            <a:r>
              <a:rPr lang="fr-FR" b="1" dirty="0" smtClean="0">
                <a:latin typeface="Section-Medium"/>
                <a:cs typeface="Section-Medium"/>
              </a:rPr>
              <a:t>fusion des actuelles échelles 4 et 5.</a:t>
            </a:r>
          </a:p>
          <a:p>
            <a:pPr algn="just"/>
            <a:endParaRPr lang="fr-FR" dirty="0">
              <a:latin typeface="Section-Medium"/>
              <a:cs typeface="Section-Medium"/>
            </a:endParaRPr>
          </a:p>
          <a:p>
            <a:pPr algn="just"/>
            <a:r>
              <a:rPr lang="fr-FR" dirty="0" smtClean="0">
                <a:latin typeface="Section-Medium"/>
                <a:cs typeface="Section-Medium"/>
              </a:rPr>
              <a:t>Il est destiné à remplacer le décret n°2005-1228 du 29 septembre 2005 qui régit actuellement la carrière des fonctionnaires de catégorie C. </a:t>
            </a:r>
            <a:endParaRPr lang="fr-FR" dirty="0" smtClean="0">
              <a:latin typeface="Section-Medium"/>
              <a:cs typeface="Section-Medium"/>
            </a:endParaRPr>
          </a:p>
          <a:p>
            <a:pPr algn="just"/>
            <a:endParaRPr lang="fr-FR" dirty="0" smtClean="0">
              <a:latin typeface="Section-Medium"/>
              <a:cs typeface="Section-Medium"/>
            </a:endParaRPr>
          </a:p>
          <a:p>
            <a:pPr algn="just"/>
            <a:endParaRPr lang="fr-FR" dirty="0">
              <a:latin typeface="Section-Medium"/>
              <a:cs typeface="Section-Medium"/>
            </a:endParaRPr>
          </a:p>
          <a:p>
            <a:pPr algn="just"/>
            <a:r>
              <a:rPr lang="fr-FR" b="1" dirty="0" smtClean="0">
                <a:effectLst>
                  <a:outerShdw blurRad="38100" dist="38100" dir="2700000" algn="tl">
                    <a:srgbClr val="000000">
                      <a:alpha val="43137"/>
                    </a:srgbClr>
                  </a:outerShdw>
                </a:effectLst>
                <a:latin typeface="Section-Medium"/>
                <a:cs typeface="Section-Medium"/>
              </a:rPr>
              <a:t>Son </a:t>
            </a:r>
            <a:r>
              <a:rPr lang="fr-FR" b="1" dirty="0" smtClean="0">
                <a:effectLst>
                  <a:outerShdw blurRad="38100" dist="38100" dir="2700000" algn="tl">
                    <a:srgbClr val="000000">
                      <a:alpha val="43137"/>
                    </a:srgbClr>
                  </a:outerShdw>
                </a:effectLst>
                <a:latin typeface="Section-Medium"/>
                <a:cs typeface="Section-Medium"/>
              </a:rPr>
              <a:t>élaboration en avance de phase par rapport au calendrier PPCR est nécessaire compte-tenu de l’incidence de la réorganisation de la catégorie C sur les dispositions relatives au classement de C en B. </a:t>
            </a:r>
            <a:endParaRPr lang="fr-FR" b="1" dirty="0" smtClean="0">
              <a:effectLst>
                <a:outerShdw blurRad="38100" dist="38100" dir="2700000" algn="tl">
                  <a:srgbClr val="000000">
                    <a:alpha val="43137"/>
                  </a:srgbClr>
                </a:outerShdw>
              </a:effectLst>
              <a:latin typeface="Section-Medium"/>
              <a:cs typeface="Section-Medium"/>
            </a:endParaRPr>
          </a:p>
          <a:p>
            <a:pPr algn="just"/>
            <a:endParaRPr lang="fr-FR" b="1" dirty="0" smtClean="0">
              <a:effectLst>
                <a:outerShdw blurRad="38100" dist="38100" dir="2700000" algn="tl">
                  <a:srgbClr val="000000">
                    <a:alpha val="43137"/>
                  </a:srgbClr>
                </a:outerShdw>
              </a:effectLst>
              <a:latin typeface="Section-Medium"/>
              <a:cs typeface="Section-Medium"/>
            </a:endParaRPr>
          </a:p>
          <a:p>
            <a:pPr algn="just"/>
            <a:endParaRPr lang="fr-FR" dirty="0">
              <a:latin typeface="Section-Medium"/>
              <a:cs typeface="Section-Medium"/>
            </a:endParaRPr>
          </a:p>
          <a:p>
            <a:pPr algn="just"/>
            <a:r>
              <a:rPr lang="fr-FR" dirty="0" smtClean="0">
                <a:latin typeface="Section-Medium"/>
                <a:cs typeface="Section-Medium"/>
              </a:rPr>
              <a:t>Le projet reprend en intégralité les éléments figurant en annexe du protocole PPCR, à l’exception de la mesure d’ajustement tirant les conséquences, en matière de reclassement et de classement lors d’un avancement de grade, de la réduction à </a:t>
            </a:r>
            <a:r>
              <a:rPr lang="fr-FR" b="1" dirty="0" smtClean="0">
                <a:latin typeface="Section-Medium"/>
                <a:cs typeface="Section-Medium"/>
              </a:rPr>
              <a:t>25 ans </a:t>
            </a:r>
            <a:r>
              <a:rPr lang="fr-FR" dirty="0" smtClean="0">
                <a:latin typeface="Section-Medium"/>
                <a:cs typeface="Section-Medium"/>
              </a:rPr>
              <a:t>de la durée des grades C1 et C2.</a:t>
            </a:r>
          </a:p>
          <a:p>
            <a:pPr algn="just"/>
            <a:endParaRPr lang="fr-FR" dirty="0">
              <a:latin typeface="Section-Medium"/>
              <a:cs typeface="Section-Medium"/>
            </a:endParaRPr>
          </a:p>
          <a:p>
            <a:pPr algn="just"/>
            <a:endParaRPr lang="fr-FR" dirty="0" smtClean="0">
              <a:latin typeface="Section-Medium"/>
              <a:cs typeface="Section-Medium"/>
            </a:endParaRPr>
          </a:p>
          <a:p>
            <a:pPr algn="just"/>
            <a:r>
              <a:rPr lang="fr-FR" dirty="0" smtClean="0">
                <a:latin typeface="Section-Medium"/>
                <a:cs typeface="Section-Medium"/>
              </a:rPr>
              <a:t>	</a:t>
            </a:r>
            <a:endParaRPr lang="fr-FR" sz="2000" b="1" dirty="0" smtClean="0">
              <a:effectLst>
                <a:outerShdw blurRad="38100" dist="38100" dir="2700000" algn="tl">
                  <a:srgbClr val="000000">
                    <a:alpha val="43137"/>
                  </a:srgbClr>
                </a:outerShdw>
              </a:effectLst>
              <a:latin typeface="Section-Medium"/>
              <a:cs typeface="Section-Medium"/>
            </a:endParaRPr>
          </a:p>
          <a:p>
            <a:pPr algn="just"/>
            <a:endParaRPr lang="fr-FR" sz="2000" b="1" dirty="0">
              <a:latin typeface="Section-Medium"/>
              <a:cs typeface="Section-Medium"/>
            </a:endParaRPr>
          </a:p>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81335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910167"/>
            <a:ext cx="8229599" cy="4055238"/>
          </a:xfrm>
        </p:spPr>
        <p:txBody>
          <a:bodyPr/>
          <a:lstStyle/>
          <a:p>
            <a:pPr algn="ctr"/>
            <a:endParaRPr lang="fr-FR" b="1" u="sng" dirty="0" smtClean="0"/>
          </a:p>
          <a:p>
            <a:pPr algn="ctr"/>
            <a:endParaRPr lang="fr-FR" b="1" u="sng" dirty="0"/>
          </a:p>
          <a:p>
            <a:pPr algn="ctr"/>
            <a:endParaRPr lang="fr-FR" b="1" u="sng" dirty="0" smtClean="0"/>
          </a:p>
          <a:p>
            <a:pPr algn="ctr">
              <a:spcBef>
                <a:spcPts val="300"/>
              </a:spcBef>
              <a:spcAft>
                <a:spcPts val="300"/>
              </a:spcAft>
            </a:pPr>
            <a:r>
              <a:rPr lang="fr-FR" b="1" u="sng" dirty="0" smtClean="0"/>
              <a:t>PRESENTATION DES GRILLES ET PROJETS DE DECRET </a:t>
            </a:r>
          </a:p>
          <a:p>
            <a:pPr algn="ctr">
              <a:spcBef>
                <a:spcPts val="300"/>
              </a:spcBef>
              <a:spcAft>
                <a:spcPts val="300"/>
              </a:spcAft>
            </a:pPr>
            <a:endParaRPr lang="fr-FR" b="1" u="sng" dirty="0"/>
          </a:p>
          <a:p>
            <a:pPr algn="ctr">
              <a:spcBef>
                <a:spcPts val="300"/>
              </a:spcBef>
              <a:spcAft>
                <a:spcPts val="300"/>
              </a:spcAft>
            </a:pPr>
            <a:r>
              <a:rPr lang="fr-FR" b="1" u="sng" dirty="0" smtClean="0"/>
              <a:t>DES CORPS ET CADRES D’EMPLOIS</a:t>
            </a:r>
          </a:p>
          <a:p>
            <a:pPr algn="ctr">
              <a:spcBef>
                <a:spcPts val="300"/>
              </a:spcBef>
              <a:spcAft>
                <a:spcPts val="300"/>
              </a:spcAft>
            </a:pPr>
            <a:endParaRPr lang="fr-FR" b="1" u="sng" dirty="0"/>
          </a:p>
          <a:p>
            <a:pPr algn="ctr">
              <a:spcBef>
                <a:spcPts val="300"/>
              </a:spcBef>
              <a:spcAft>
                <a:spcPts val="300"/>
              </a:spcAft>
            </a:pPr>
            <a:r>
              <a:rPr lang="fr-FR" b="1" u="sng" dirty="0" smtClean="0"/>
              <a:t>SOCIAUX</a:t>
            </a:r>
          </a:p>
          <a:p>
            <a:pPr algn="ctr">
              <a:spcBef>
                <a:spcPts val="300"/>
              </a:spcBef>
              <a:spcAft>
                <a:spcPts val="300"/>
              </a:spcAft>
            </a:pPr>
            <a:endParaRPr lang="fr-FR" b="1" u="sng" dirty="0" smtClean="0"/>
          </a:p>
          <a:p>
            <a:pPr algn="just"/>
            <a:endParaRPr lang="fr-FR" dirty="0">
              <a:solidFill>
                <a:srgbClr val="FF0000"/>
              </a:solidFill>
            </a:endParaRPr>
          </a:p>
          <a:p>
            <a:endParaRPr lang="fr-FR" dirty="0" smtClean="0"/>
          </a:p>
          <a:p>
            <a:endParaRPr lang="fr-FR" dirty="0"/>
          </a:p>
          <a:p>
            <a:endParaRPr lang="fr-FR" dirty="0" smtClean="0"/>
          </a:p>
          <a:p>
            <a:endParaRPr lang="fr-FR" dirty="0"/>
          </a:p>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15</a:t>
            </a:fld>
            <a:endParaRPr lang="fr-FR" altLang="fr-FR" dirty="0"/>
          </a:p>
        </p:txBody>
      </p:sp>
    </p:spTree>
    <p:extLst>
      <p:ext uri="{BB962C8B-B14F-4D97-AF65-F5344CB8AC3E}">
        <p14:creationId xmlns:p14="http://schemas.microsoft.com/office/powerpoint/2010/main" val="1630488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752599"/>
            <a:ext cx="8229599" cy="3212805"/>
          </a:xfrm>
        </p:spPr>
        <p:txBody>
          <a:bodyPr/>
          <a:lstStyle/>
          <a:p>
            <a:pPr algn="ctr"/>
            <a:endParaRPr lang="fr-FR" b="1" u="sng" dirty="0" smtClean="0"/>
          </a:p>
          <a:p>
            <a:pPr algn="ctr">
              <a:spcBef>
                <a:spcPts val="300"/>
              </a:spcBef>
              <a:spcAft>
                <a:spcPts val="300"/>
              </a:spcAft>
            </a:pPr>
            <a:r>
              <a:rPr lang="fr-FR" b="1" u="sng" dirty="0" smtClean="0"/>
              <a:t>Rappel des dispositions du protocole sur les personnels sociaux :</a:t>
            </a:r>
          </a:p>
          <a:p>
            <a:pPr algn="ctr">
              <a:spcBef>
                <a:spcPts val="300"/>
              </a:spcBef>
              <a:spcAft>
                <a:spcPts val="300"/>
              </a:spcAft>
            </a:pPr>
            <a:endParaRPr lang="fr-FR" b="1" u="sng" dirty="0" smtClean="0"/>
          </a:p>
          <a:p>
            <a:pPr algn="ctr">
              <a:spcBef>
                <a:spcPts val="300"/>
              </a:spcBef>
              <a:spcAft>
                <a:spcPts val="300"/>
              </a:spcAft>
            </a:pPr>
            <a:r>
              <a:rPr lang="fr-FR" b="1" i="1" dirty="0" smtClean="0"/>
              <a:t>« Les fonctionnaires relevant de la filière sociale, dans les trois versants de la fonction publique, bénéficieront d’une revalorisation,  à compter de 2018, en reconnaissance de leur diplôme au niveau licence et du niveau des missions exercées. A compter de cette date, leur grille sera revalorisée en cohérence avec celle de la filière paramédicale ». </a:t>
            </a:r>
          </a:p>
          <a:p>
            <a:pPr algn="just"/>
            <a:endParaRPr lang="fr-FR" dirty="0">
              <a:solidFill>
                <a:srgbClr val="FF0000"/>
              </a:solidFill>
            </a:endParaRPr>
          </a:p>
          <a:p>
            <a:endParaRPr lang="fr-FR" dirty="0" smtClean="0"/>
          </a:p>
          <a:p>
            <a:endParaRPr lang="fr-FR" dirty="0"/>
          </a:p>
          <a:p>
            <a:endParaRPr lang="fr-FR" dirty="0" smtClean="0"/>
          </a:p>
          <a:p>
            <a:endParaRPr lang="fr-FR" dirty="0"/>
          </a:p>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16</a:t>
            </a:fld>
            <a:endParaRPr lang="fr-FR" altLang="fr-FR" dirty="0"/>
          </a:p>
        </p:txBody>
      </p:sp>
      <p:sp>
        <p:nvSpPr>
          <p:cNvPr id="5" name="Rectangle 4"/>
          <p:cNvSpPr/>
          <p:nvPr/>
        </p:nvSpPr>
        <p:spPr>
          <a:xfrm>
            <a:off x="2461287" y="910709"/>
            <a:ext cx="4262706" cy="523220"/>
          </a:xfrm>
          <a:prstGeom prst="rect">
            <a:avLst/>
          </a:prstGeom>
        </p:spPr>
        <p:txBody>
          <a:bodyPr wrap="none">
            <a:spAutoFit/>
          </a:bodyPr>
          <a:lstStyle/>
          <a:p>
            <a:pPr algn="ctr"/>
            <a:r>
              <a:rPr lang="fr-FR" sz="2800" b="1" u="sng" dirty="0" smtClean="0">
                <a:effectLst>
                  <a:outerShdw blurRad="38100" dist="38100" dir="2700000" algn="tl">
                    <a:srgbClr val="000000">
                      <a:alpha val="43137"/>
                    </a:srgbClr>
                  </a:outerShdw>
                </a:effectLst>
                <a:latin typeface="Section-Medium"/>
                <a:cs typeface="Section-Medium"/>
              </a:rPr>
              <a:t>Les personnels sociaux</a:t>
            </a:r>
            <a:endParaRPr lang="fr-FR" sz="2800" b="1" u="sng" dirty="0">
              <a:effectLst>
                <a:outerShdw blurRad="38100" dist="38100" dir="2700000" algn="tl">
                  <a:srgbClr val="000000">
                    <a:alpha val="43137"/>
                  </a:srgbClr>
                </a:outerShdw>
              </a:effectLst>
              <a:latin typeface="Section-Medium"/>
              <a:cs typeface="Section-Medium"/>
            </a:endParaRPr>
          </a:p>
        </p:txBody>
      </p:sp>
    </p:spTree>
    <p:extLst>
      <p:ext uri="{BB962C8B-B14F-4D97-AF65-F5344CB8AC3E}">
        <p14:creationId xmlns:p14="http://schemas.microsoft.com/office/powerpoint/2010/main" val="377602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21308" y="1600199"/>
            <a:ext cx="8229599" cy="4343401"/>
          </a:xfrm>
        </p:spPr>
        <p:txBody>
          <a:bodyPr/>
          <a:lstStyle/>
          <a:p>
            <a:pPr algn="ctr"/>
            <a:endParaRPr lang="fr-FR" b="1" u="sng" dirty="0" smtClean="0"/>
          </a:p>
          <a:p>
            <a:pPr algn="just">
              <a:spcBef>
                <a:spcPts val="300"/>
              </a:spcBef>
              <a:spcAft>
                <a:spcPts val="300"/>
              </a:spcAft>
            </a:pPr>
            <a:r>
              <a:rPr lang="fr-FR" b="1" dirty="0" smtClean="0"/>
              <a:t>     Les grilles et projets de décret présentés correspondent </a:t>
            </a:r>
            <a:r>
              <a:rPr lang="fr-FR" b="1" dirty="0" err="1" smtClean="0"/>
              <a:t>een</a:t>
            </a:r>
            <a:r>
              <a:rPr lang="fr-FR" b="1" dirty="0" smtClean="0"/>
              <a:t> conséquence à </a:t>
            </a:r>
            <a:r>
              <a:rPr lang="fr-FR" b="1" dirty="0" smtClean="0"/>
              <a:t>la </a:t>
            </a:r>
            <a:r>
              <a:rPr lang="fr-FR" b="1" u="sng" dirty="0" smtClean="0">
                <a:effectLst>
                  <a:outerShdw blurRad="38100" dist="38100" dir="2700000" algn="tl">
                    <a:srgbClr val="000000">
                      <a:alpha val="43137"/>
                    </a:srgbClr>
                  </a:outerShdw>
                </a:effectLst>
              </a:rPr>
              <a:t>première phase </a:t>
            </a:r>
            <a:r>
              <a:rPr lang="fr-FR" b="1" dirty="0" smtClean="0"/>
              <a:t>de revalorisation des corps et cadres d’emplois sociaux.</a:t>
            </a:r>
          </a:p>
          <a:p>
            <a:pPr algn="just">
              <a:spcBef>
                <a:spcPts val="300"/>
              </a:spcBef>
              <a:spcAft>
                <a:spcPts val="300"/>
              </a:spcAft>
            </a:pPr>
            <a:endParaRPr lang="fr-FR" b="1" i="1" u="sng" dirty="0"/>
          </a:p>
          <a:p>
            <a:pPr algn="just">
              <a:spcBef>
                <a:spcPts val="300"/>
              </a:spcBef>
              <a:spcAft>
                <a:spcPts val="300"/>
              </a:spcAft>
            </a:pPr>
            <a:r>
              <a:rPr lang="fr-FR" dirty="0" smtClean="0"/>
              <a:t>     Les grilles présentées aujourd’hui couvrent la période 2016-2018 : l’année 2018 verra donc s’achever la 1</a:t>
            </a:r>
            <a:r>
              <a:rPr lang="fr-FR" baseline="30000" dirty="0" smtClean="0"/>
              <a:t>ère</a:t>
            </a:r>
            <a:r>
              <a:rPr lang="fr-FR" dirty="0" smtClean="0"/>
              <a:t> phase de revalorisation et débuter la seconde phase correspondant à l’accès à la catégorie A des personnels aujourd’hui classés en catégorie B.</a:t>
            </a:r>
          </a:p>
          <a:p>
            <a:pPr algn="just">
              <a:spcBef>
                <a:spcPts val="300"/>
              </a:spcBef>
              <a:spcAft>
                <a:spcPts val="300"/>
              </a:spcAft>
            </a:pPr>
            <a:endParaRPr lang="fr-FR" dirty="0"/>
          </a:p>
          <a:p>
            <a:pPr algn="just">
              <a:spcBef>
                <a:spcPts val="300"/>
              </a:spcBef>
              <a:spcAft>
                <a:spcPts val="300"/>
              </a:spcAft>
            </a:pPr>
            <a:r>
              <a:rPr lang="fr-FR" b="1" dirty="0" smtClean="0">
                <a:solidFill>
                  <a:schemeClr val="accent3">
                    <a:lumMod val="75000"/>
                  </a:schemeClr>
                </a:solidFill>
              </a:rPr>
              <a:t>   </a:t>
            </a:r>
            <a:r>
              <a:rPr lang="fr-FR" b="1" dirty="0" smtClean="0">
                <a:solidFill>
                  <a:schemeClr val="accent3">
                    <a:lumMod val="75000"/>
                  </a:schemeClr>
                </a:solidFill>
              </a:rPr>
              <a:t>  </a:t>
            </a:r>
            <a:r>
              <a:rPr lang="fr-FR" b="1" dirty="0" smtClean="0">
                <a:solidFill>
                  <a:schemeClr val="accent3">
                    <a:lumMod val="75000"/>
                  </a:schemeClr>
                </a:solidFill>
              </a:rPr>
              <a:t>Les travaux relatifs à la construction des nouvelles grilles   applicables à compter de 2018 s’inscriront dans le calendrier de la réingénierie des diplômes du travail social.</a:t>
            </a:r>
          </a:p>
          <a:p>
            <a:pPr algn="just"/>
            <a:endParaRPr lang="fr-FR" dirty="0">
              <a:solidFill>
                <a:srgbClr val="FF0000"/>
              </a:solidFill>
            </a:endParaRPr>
          </a:p>
          <a:p>
            <a:endParaRPr lang="fr-FR" dirty="0" smtClean="0"/>
          </a:p>
          <a:p>
            <a:endParaRPr lang="fr-FR" dirty="0"/>
          </a:p>
          <a:p>
            <a:endParaRPr lang="fr-FR" dirty="0" smtClean="0"/>
          </a:p>
          <a:p>
            <a:endParaRPr lang="fr-FR" dirty="0"/>
          </a:p>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17</a:t>
            </a:fld>
            <a:endParaRPr lang="fr-FR" altLang="fr-FR" dirty="0"/>
          </a:p>
        </p:txBody>
      </p:sp>
      <p:sp>
        <p:nvSpPr>
          <p:cNvPr id="5" name="Rectangle 4"/>
          <p:cNvSpPr/>
          <p:nvPr/>
        </p:nvSpPr>
        <p:spPr>
          <a:xfrm>
            <a:off x="2461287" y="910709"/>
            <a:ext cx="4262706" cy="523220"/>
          </a:xfrm>
          <a:prstGeom prst="rect">
            <a:avLst/>
          </a:prstGeom>
        </p:spPr>
        <p:txBody>
          <a:bodyPr wrap="none">
            <a:spAutoFit/>
          </a:bodyPr>
          <a:lstStyle/>
          <a:p>
            <a:pPr algn="ctr"/>
            <a:r>
              <a:rPr lang="fr-FR" sz="2800" b="1" u="sng" dirty="0" smtClean="0">
                <a:effectLst>
                  <a:outerShdw blurRad="38100" dist="38100" dir="2700000" algn="tl">
                    <a:srgbClr val="000000">
                      <a:alpha val="43137"/>
                    </a:srgbClr>
                  </a:outerShdw>
                </a:effectLst>
                <a:latin typeface="Section-Medium"/>
                <a:cs typeface="Section-Medium"/>
              </a:rPr>
              <a:t>Les personnels sociaux</a:t>
            </a:r>
            <a:endParaRPr lang="fr-FR" sz="2800" b="1" u="sng" dirty="0">
              <a:effectLst>
                <a:outerShdw blurRad="38100" dist="38100" dir="2700000" algn="tl">
                  <a:srgbClr val="000000">
                    <a:alpha val="43137"/>
                  </a:srgbClr>
                </a:outerShdw>
              </a:effectLst>
              <a:latin typeface="Section-Medium"/>
              <a:cs typeface="Section-Medium"/>
            </a:endParaRPr>
          </a:p>
        </p:txBody>
      </p:sp>
    </p:spTree>
    <p:extLst>
      <p:ext uri="{BB962C8B-B14F-4D97-AF65-F5344CB8AC3E}">
        <p14:creationId xmlns:p14="http://schemas.microsoft.com/office/powerpoint/2010/main" val="274192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18</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74428" y="515759"/>
            <a:ext cx="8931349" cy="9602629"/>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LA GRILLE B SOCIAL (2016-2018)</a:t>
            </a: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dirty="0" smtClean="0">
                <a:latin typeface="Section-Medium"/>
                <a:cs typeface="Section-Medium"/>
              </a:rPr>
              <a:t>A compter du 1</a:t>
            </a:r>
            <a:r>
              <a:rPr lang="fr-FR" baseline="30000" dirty="0" smtClean="0">
                <a:latin typeface="Section-Medium"/>
                <a:cs typeface="Section-Medium"/>
              </a:rPr>
              <a:t>er</a:t>
            </a:r>
            <a:r>
              <a:rPr lang="fr-FR" dirty="0" smtClean="0">
                <a:latin typeface="Section-Medium"/>
                <a:cs typeface="Section-Medium"/>
              </a:rPr>
              <a:t> janvier 2016 :</a:t>
            </a:r>
            <a:endParaRPr lang="fr-FR"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Ajout de 6 points d’IM à l’ensemble des échelons de la grille, dans le cadre de l’opération de transfert primes / points.</a:t>
            </a:r>
          </a:p>
          <a:p>
            <a:pPr marL="800100" lvl="1"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r>
              <a:rPr lang="fr-FR" dirty="0" smtClean="0">
                <a:latin typeface="Section-Medium"/>
                <a:cs typeface="Section-Medium"/>
              </a:rPr>
              <a:t>A compter du 1</a:t>
            </a:r>
            <a:r>
              <a:rPr lang="fr-FR" baseline="30000" dirty="0" smtClean="0">
                <a:latin typeface="Section-Medium"/>
                <a:cs typeface="Section-Medium"/>
              </a:rPr>
              <a:t>er</a:t>
            </a:r>
            <a:r>
              <a:rPr lang="fr-FR" dirty="0" smtClean="0">
                <a:latin typeface="Section-Medium"/>
                <a:cs typeface="Section-Medium"/>
              </a:rPr>
              <a:t> janvier 2017 :</a:t>
            </a:r>
          </a:p>
          <a:p>
            <a:pPr marL="800100" lvl="1" indent="-342900" algn="just">
              <a:buFont typeface="Arial" panose="020B0604020202020204" pitchFamily="34" charset="0"/>
              <a:buChar char="•"/>
            </a:pPr>
            <a:r>
              <a:rPr lang="fr-FR" dirty="0" smtClean="0">
                <a:latin typeface="Section-Medium"/>
                <a:cs typeface="Section-Medium"/>
              </a:rPr>
              <a:t>Rénovation de la grille selon les </a:t>
            </a:r>
            <a:r>
              <a:rPr lang="fr-FR" b="1" dirty="0" smtClean="0">
                <a:latin typeface="Section-Medium"/>
                <a:cs typeface="Section-Medium"/>
              </a:rPr>
              <a:t>mêmes modalités, notamment les bornes indiciaires, </a:t>
            </a:r>
            <a:r>
              <a:rPr lang="fr-FR" dirty="0" smtClean="0">
                <a:latin typeface="Section-Medium"/>
                <a:cs typeface="Section-Medium"/>
              </a:rPr>
              <a:t>que celles qui ont été retenues pour les grades B2 et B3 : la durée du grade de recrutement passe de 28 à 27 ans, celle du grade d‘avancement de 21 à 22 ans, avec les mêmes indices bornes que le B2/B3 ;</a:t>
            </a:r>
          </a:p>
          <a:p>
            <a:pPr marL="800100" lvl="1" indent="-342900" algn="just">
              <a:buFont typeface="Arial" panose="020B0604020202020204" pitchFamily="34" charset="0"/>
              <a:buChar char="•"/>
            </a:pPr>
            <a:r>
              <a:rPr lang="fr-FR" dirty="0" smtClean="0">
                <a:latin typeface="Section-Medium"/>
                <a:cs typeface="Section-Medium"/>
              </a:rPr>
              <a:t>La construction de la plage d’appel pour </a:t>
            </a:r>
            <a:r>
              <a:rPr lang="fr-FR" b="1" dirty="0" smtClean="0">
                <a:latin typeface="Section-Medium"/>
                <a:cs typeface="Section-Medium"/>
              </a:rPr>
              <a:t>l’avancement de grade obéit au même principe</a:t>
            </a:r>
            <a:r>
              <a:rPr lang="fr-FR" dirty="0" smtClean="0">
                <a:latin typeface="Section-Medium"/>
                <a:cs typeface="Section-Medium"/>
              </a:rPr>
              <a:t> que pour le B trois grades  : aujourd’hui 5</a:t>
            </a:r>
            <a:r>
              <a:rPr lang="fr-FR" baseline="30000" dirty="0" smtClean="0">
                <a:latin typeface="Section-Medium"/>
                <a:cs typeface="Section-Medium"/>
              </a:rPr>
              <a:t>e</a:t>
            </a:r>
            <a:r>
              <a:rPr lang="fr-FR" dirty="0" smtClean="0">
                <a:latin typeface="Section-Medium"/>
                <a:cs typeface="Section-Medium"/>
              </a:rPr>
              <a:t> échelon (soit 7 ans depuis le 1</a:t>
            </a:r>
            <a:r>
              <a:rPr lang="fr-FR" baseline="30000" dirty="0" smtClean="0">
                <a:latin typeface="Section-Medium"/>
                <a:cs typeface="Section-Medium"/>
              </a:rPr>
              <a:t>er</a:t>
            </a:r>
            <a:r>
              <a:rPr lang="fr-FR" dirty="0" smtClean="0">
                <a:latin typeface="Section-Medium"/>
                <a:cs typeface="Section-Medium"/>
              </a:rPr>
              <a:t> échelon) ;  à compter de 2017 : 4</a:t>
            </a:r>
            <a:r>
              <a:rPr lang="fr-FR" baseline="30000" dirty="0" smtClean="0">
                <a:latin typeface="Section-Medium"/>
                <a:cs typeface="Section-Medium"/>
              </a:rPr>
              <a:t>e</a:t>
            </a:r>
            <a:r>
              <a:rPr lang="fr-FR" dirty="0" smtClean="0">
                <a:latin typeface="Section-Medium"/>
                <a:cs typeface="Section-Medium"/>
              </a:rPr>
              <a:t> échelon + 1 an (7 ans également) ;</a:t>
            </a:r>
          </a:p>
          <a:p>
            <a:pPr marL="800100" lvl="1" indent="-342900" algn="just">
              <a:buFont typeface="Arial" panose="020B0604020202020204" pitchFamily="34" charset="0"/>
              <a:buChar char="•"/>
            </a:pPr>
            <a:r>
              <a:rPr lang="fr-FR" dirty="0" smtClean="0">
                <a:latin typeface="Section-Medium"/>
                <a:cs typeface="Section-Medium"/>
              </a:rPr>
              <a:t>Le gain moyen 2016-2018 s’établit à </a:t>
            </a:r>
            <a:r>
              <a:rPr lang="fr-FR" b="1" dirty="0" smtClean="0">
                <a:latin typeface="Section-Medium"/>
                <a:cs typeface="Section-Medium"/>
              </a:rPr>
              <a:t>14,7 points d’IM pour la FPE, 15 points pour la FPT, 13 points pour la FPH (différences s’expliquant par la ventilation des agents dans les échelons)</a:t>
            </a:r>
            <a:r>
              <a:rPr lang="fr-FR" dirty="0" smtClean="0">
                <a:latin typeface="Section-Medium"/>
                <a:cs typeface="Section-Medium"/>
              </a:rPr>
              <a:t>.</a:t>
            </a:r>
          </a:p>
          <a:p>
            <a:pPr marL="800100" lvl="1" indent="-342900" algn="just">
              <a:buFont typeface="Arial" panose="020B0604020202020204" pitchFamily="34" charset="0"/>
              <a:buChar char="•"/>
            </a:pPr>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404717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19</a:t>
            </a:fld>
            <a:endParaRPr lang="fr-FR" altLang="fr-FR"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 y="892396"/>
            <a:ext cx="8315325" cy="51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31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457200" y="801192"/>
            <a:ext cx="7813204" cy="2031325"/>
          </a:xfrm>
          <a:prstGeom prst="rect">
            <a:avLst/>
          </a:prstGeom>
        </p:spPr>
        <p:txBody>
          <a:bodyPr wrap="square">
            <a:spAutoFit/>
          </a:bodyPr>
          <a:lstStyle/>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
        <p:nvSpPr>
          <p:cNvPr id="3" name="ZoneTexte 2"/>
          <p:cNvSpPr txBox="1"/>
          <p:nvPr/>
        </p:nvSpPr>
        <p:spPr>
          <a:xfrm>
            <a:off x="659220" y="640913"/>
            <a:ext cx="7611184" cy="6647974"/>
          </a:xfrm>
          <a:prstGeom prst="rect">
            <a:avLst/>
          </a:prstGeom>
          <a:noFill/>
        </p:spPr>
        <p:txBody>
          <a:bodyPr wrap="square" rtlCol="0">
            <a:spAutoFit/>
          </a:bodyPr>
          <a:lstStyle/>
          <a:p>
            <a:pPr algn="ctr"/>
            <a:r>
              <a:rPr lang="fr-FR" sz="2400" b="1" u="sng" dirty="0" smtClean="0">
                <a:effectLst>
                  <a:outerShdw blurRad="38100" dist="38100" dir="2700000" algn="tl">
                    <a:srgbClr val="000000">
                      <a:alpha val="43137"/>
                    </a:srgbClr>
                  </a:outerShdw>
                </a:effectLst>
              </a:rPr>
              <a:t>Rappel des grilles et tableaux de classement diffusés en cours d’année 2015</a:t>
            </a:r>
          </a:p>
          <a:p>
            <a:pPr algn="just"/>
            <a:endParaRPr lang="fr-FR" sz="2000" b="1" dirty="0" smtClean="0"/>
          </a:p>
          <a:p>
            <a:pPr marL="285750" indent="-285750">
              <a:buFontTx/>
              <a:buChar char="-"/>
            </a:pPr>
            <a:r>
              <a:rPr lang="fr-FR" sz="1600" b="1" dirty="0" smtClean="0"/>
              <a:t>Documents annexés au protocole PPCR (juillet 2015) : </a:t>
            </a:r>
          </a:p>
          <a:p>
            <a:pPr marL="742950" lvl="1" indent="-285750">
              <a:buFontTx/>
              <a:buChar char="-"/>
            </a:pPr>
            <a:r>
              <a:rPr lang="fr-FR" sz="1600" dirty="0" smtClean="0"/>
              <a:t>Grille applicable aux corps et cadres d’emplois de catégorie C relevant actuellement des échelles 3, 4, 5 et 6 </a:t>
            </a:r>
          </a:p>
          <a:p>
            <a:pPr marL="742950" lvl="1" indent="-285750">
              <a:buFontTx/>
              <a:buChar char="-"/>
            </a:pPr>
            <a:r>
              <a:rPr lang="fr-FR" sz="1600" dirty="0" smtClean="0"/>
              <a:t>Grille applicable aux agents de catégorie B relevant de la carrière type en trois grades</a:t>
            </a:r>
          </a:p>
          <a:p>
            <a:pPr marL="742950" lvl="1" indent="-285750">
              <a:buFontTx/>
              <a:buChar char="-"/>
            </a:pPr>
            <a:r>
              <a:rPr lang="fr-FR" sz="1600" dirty="0" smtClean="0"/>
              <a:t>Grille applicable aux attachés d’administration</a:t>
            </a:r>
          </a:p>
          <a:p>
            <a:pPr marL="742950" lvl="1" indent="-285750">
              <a:buFontTx/>
              <a:buChar char="-"/>
            </a:pPr>
            <a:r>
              <a:rPr lang="fr-FR" sz="1600" dirty="0" smtClean="0"/>
              <a:t>Modalités de reclassement des agents de catégorie C dans les nouvelles échelles C1, C2 et C3 au 1</a:t>
            </a:r>
            <a:r>
              <a:rPr lang="fr-FR" sz="1600" baseline="30000" dirty="0" smtClean="0"/>
              <a:t>er</a:t>
            </a:r>
            <a:r>
              <a:rPr lang="fr-FR" sz="1600" dirty="0" smtClean="0"/>
              <a:t> janvier 2017</a:t>
            </a:r>
          </a:p>
          <a:p>
            <a:pPr marL="742950" lvl="1" indent="-285750">
              <a:buFontTx/>
              <a:buChar char="-"/>
            </a:pPr>
            <a:r>
              <a:rPr lang="fr-FR" sz="1600" dirty="0" smtClean="0"/>
              <a:t>Nouvelles modalités d’avancement de grade en catégorie C à compter du 1</a:t>
            </a:r>
            <a:r>
              <a:rPr lang="fr-FR" sz="1600" baseline="30000" dirty="0" smtClean="0"/>
              <a:t>er</a:t>
            </a:r>
            <a:r>
              <a:rPr lang="fr-FR" sz="1600" dirty="0" smtClean="0"/>
              <a:t> janvier 2017</a:t>
            </a:r>
          </a:p>
          <a:p>
            <a:pPr marL="742950" lvl="1" indent="-285750">
              <a:buFontTx/>
              <a:buChar char="-"/>
            </a:pPr>
            <a:r>
              <a:rPr lang="fr-FR" sz="1600" dirty="0" smtClean="0"/>
              <a:t>Modalités de reclassement des agents de catégorie B dans les nouveaux grades B1, B2 et B3 au 1</a:t>
            </a:r>
            <a:r>
              <a:rPr lang="fr-FR" sz="1600" baseline="30000" dirty="0" smtClean="0"/>
              <a:t>er</a:t>
            </a:r>
            <a:r>
              <a:rPr lang="fr-FR" sz="1600" dirty="0" smtClean="0"/>
              <a:t> janvier 2017</a:t>
            </a:r>
          </a:p>
          <a:p>
            <a:pPr marL="742950" lvl="1" indent="-285750">
              <a:buFontTx/>
              <a:buChar char="-"/>
            </a:pPr>
            <a:r>
              <a:rPr lang="fr-FR" sz="1600" dirty="0" smtClean="0"/>
              <a:t>Nouvelles modalités d’avancement de grade en catégorie B à compter du 1</a:t>
            </a:r>
            <a:r>
              <a:rPr lang="fr-FR" sz="1600" baseline="30000" dirty="0" smtClean="0"/>
              <a:t>er</a:t>
            </a:r>
            <a:r>
              <a:rPr lang="fr-FR" sz="1600" dirty="0" smtClean="0"/>
              <a:t> janvier 2017</a:t>
            </a:r>
          </a:p>
          <a:p>
            <a:pPr marL="742950" lvl="1" indent="-285750">
              <a:buFontTx/>
              <a:buChar char="-"/>
            </a:pPr>
            <a:r>
              <a:rPr lang="fr-FR" sz="1600" dirty="0" smtClean="0"/>
              <a:t>Modalités de reclassement des attachés d’administration dans les nouvelles grilles au 1</a:t>
            </a:r>
            <a:r>
              <a:rPr lang="fr-FR" sz="1600" baseline="30000" dirty="0" smtClean="0"/>
              <a:t>er</a:t>
            </a:r>
            <a:r>
              <a:rPr lang="fr-FR" sz="1600" dirty="0" smtClean="0"/>
              <a:t> janvier 2017</a:t>
            </a:r>
          </a:p>
          <a:p>
            <a:pPr marL="742950" lvl="1" indent="-285750">
              <a:buFontTx/>
              <a:buChar char="-"/>
            </a:pPr>
            <a:r>
              <a:rPr lang="fr-FR" sz="1600" dirty="0" smtClean="0"/>
              <a:t>Nouvelles modalités d’avancement de grade des attachés d’administration à compter du 1</a:t>
            </a:r>
            <a:r>
              <a:rPr lang="fr-FR" sz="1600" baseline="30000" dirty="0" smtClean="0"/>
              <a:t>er</a:t>
            </a:r>
            <a:r>
              <a:rPr lang="fr-FR" sz="1600" dirty="0" smtClean="0"/>
              <a:t> janvier 2017</a:t>
            </a:r>
          </a:p>
          <a:p>
            <a:pPr marL="742950" lvl="1" indent="-285750">
              <a:buFontTx/>
              <a:buChar char="-"/>
            </a:pPr>
            <a:endParaRPr lang="fr-FR" dirty="0"/>
          </a:p>
          <a:p>
            <a:endParaRPr lang="fr-FR" dirty="0"/>
          </a:p>
          <a:p>
            <a:endParaRPr lang="fr-FR" dirty="0"/>
          </a:p>
        </p:txBody>
      </p:sp>
    </p:spTree>
    <p:extLst>
      <p:ext uri="{BB962C8B-B14F-4D97-AF65-F5344CB8AC3E}">
        <p14:creationId xmlns:p14="http://schemas.microsoft.com/office/powerpoint/2010/main" val="1332872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20</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8956298"/>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SOCIAL FPE</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2016</a:t>
            </a:r>
          </a:p>
          <a:p>
            <a:pPr algn="ct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sz="2200" dirty="0" smtClean="0">
                <a:latin typeface="Section-Medium"/>
                <a:cs typeface="Section-Medium"/>
              </a:rPr>
              <a:t>A compter du 1</a:t>
            </a:r>
            <a:r>
              <a:rPr lang="fr-FR" sz="2200" baseline="30000" dirty="0" smtClean="0">
                <a:latin typeface="Section-Medium"/>
                <a:cs typeface="Section-Medium"/>
              </a:rPr>
              <a:t>er</a:t>
            </a:r>
            <a:r>
              <a:rPr lang="fr-FR" sz="2200" dirty="0" smtClean="0">
                <a:latin typeface="Section-Medium"/>
                <a:cs typeface="Section-Medium"/>
              </a:rPr>
              <a:t> janvier 2016, le projet prévoit </a:t>
            </a:r>
            <a:r>
              <a:rPr lang="fr-FR" sz="2200" dirty="0" smtClean="0">
                <a:latin typeface="Section-Medium"/>
                <a:cs typeface="Section-Medium"/>
              </a:rPr>
              <a:t>:</a:t>
            </a:r>
          </a:p>
          <a:p>
            <a:pPr algn="just"/>
            <a:endParaRPr lang="fr-FR" sz="2200" dirty="0" smtClean="0">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La </a:t>
            </a:r>
            <a:r>
              <a:rPr lang="fr-FR" sz="2200" b="1" dirty="0" smtClean="0">
                <a:latin typeface="Section-Medium"/>
                <a:cs typeface="Section-Medium"/>
              </a:rPr>
              <a:t>mise en cohérence des modalités d’avancement d’échelon avec l’article 148 de la loi de finances pour 2016 </a:t>
            </a:r>
            <a:r>
              <a:rPr lang="fr-FR" sz="2200" dirty="0" smtClean="0">
                <a:latin typeface="Section-Medium"/>
                <a:cs typeface="Section-Medium"/>
              </a:rPr>
              <a:t>pour le corps interministériel des assistants de service social et pour les corps d’éducateurs spécialisés des INJS et INJA et d’éducateurs de la protection judiciaire de la jeunesse. Conservation des réductions et majorations accordées au titre des années précédant l’année 2016 ;</a:t>
            </a:r>
          </a:p>
          <a:p>
            <a:pPr marL="800100" lvl="1" indent="-342900" algn="just">
              <a:buFont typeface="Arial" panose="020B0604020202020204" pitchFamily="34" charset="0"/>
              <a:buChar char="•"/>
            </a:pPr>
            <a:r>
              <a:rPr lang="fr-FR" sz="2200" dirty="0" smtClean="0">
                <a:latin typeface="Section-Medium"/>
                <a:cs typeface="Section-Medium"/>
              </a:rPr>
              <a:t>La revalorisation de la grille des </a:t>
            </a:r>
            <a:r>
              <a:rPr lang="fr-FR" sz="2200" b="1" dirty="0" smtClean="0">
                <a:latin typeface="Section-Medium"/>
                <a:cs typeface="Section-Medium"/>
              </a:rPr>
              <a:t>éducateurs de la protection judiciaire de la jeunesse, </a:t>
            </a:r>
            <a:r>
              <a:rPr lang="fr-FR" sz="2200" dirty="0" smtClean="0">
                <a:latin typeface="Section-Medium"/>
                <a:cs typeface="Section-Medium"/>
              </a:rPr>
              <a:t>pour l’aligner sur celle des ASS et des éducateurs INJS / INJA.</a:t>
            </a:r>
          </a:p>
          <a:p>
            <a:pPr algn="ctr"/>
            <a:endParaRPr lang="fr-FR" sz="2200" b="1" u="sng" dirty="0">
              <a:latin typeface="Section-Medium"/>
              <a:cs typeface="Section-Medium"/>
            </a:endParaRPr>
          </a:p>
          <a:p>
            <a:pPr algn="just"/>
            <a:endParaRPr lang="fr-FR" sz="2200" b="1" u="sng" dirty="0" smtClean="0">
              <a:latin typeface="Section-Medium"/>
              <a:cs typeface="Section-Medium"/>
            </a:endParaRPr>
          </a:p>
          <a:p>
            <a:pPr algn="ctr"/>
            <a:endParaRPr lang="fr-FR" sz="2200" b="1" u="sng" dirty="0" smtClean="0">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55792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21</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74428" y="515759"/>
            <a:ext cx="8931349" cy="7602081"/>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SOCIAL FPE</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2017</a:t>
            </a: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sz="2200" dirty="0" smtClean="0">
                <a:latin typeface="Section-Medium"/>
                <a:cs typeface="Section-Medium"/>
              </a:rPr>
              <a:t>A compter du 1</a:t>
            </a:r>
            <a:r>
              <a:rPr lang="fr-FR" sz="2200" baseline="30000" dirty="0" smtClean="0">
                <a:latin typeface="Section-Medium"/>
                <a:cs typeface="Section-Medium"/>
              </a:rPr>
              <a:t>er</a:t>
            </a:r>
            <a:r>
              <a:rPr lang="fr-FR" sz="2200" dirty="0" smtClean="0">
                <a:latin typeface="Section-Medium"/>
                <a:cs typeface="Section-Medium"/>
              </a:rPr>
              <a:t> janvier 2017 :</a:t>
            </a:r>
          </a:p>
          <a:p>
            <a:pPr marL="342900" indent="-342900" algn="just">
              <a:buFont typeface="Arial" panose="020B0604020202020204" pitchFamily="34" charset="0"/>
              <a:buChar char="•"/>
            </a:pPr>
            <a:endParaRPr lang="fr-FR" sz="2200" dirty="0" smtClean="0">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Les dispositions identiques concernant les trois corps sociaux de la FPE (classement, avancement d’échelon et de grade) sont regroupées au sein de dispositions statutaires communes.</a:t>
            </a: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0876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22</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10002738"/>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Les grilles </a:t>
            </a:r>
            <a:r>
              <a:rPr lang="fr-FR" sz="2200" b="1" u="sng" dirty="0">
                <a:effectLst>
                  <a:outerShdw blurRad="38100" dist="38100" dir="2700000" algn="tl">
                    <a:srgbClr val="000000">
                      <a:alpha val="43137"/>
                    </a:srgbClr>
                  </a:outerShdw>
                </a:effectLst>
                <a:latin typeface="Section-Medium"/>
                <a:cs typeface="Section-Medium"/>
              </a:rPr>
              <a:t>A</a:t>
            </a:r>
            <a:r>
              <a:rPr lang="fr-FR" sz="2200" b="1" u="sng" dirty="0" smtClean="0">
                <a:effectLst>
                  <a:outerShdw blurRad="38100" dist="38100" dir="2700000" algn="tl">
                    <a:srgbClr val="000000">
                      <a:alpha val="43137"/>
                    </a:srgbClr>
                  </a:outerShdw>
                </a:effectLst>
                <a:latin typeface="Section-Medium"/>
                <a:cs typeface="Section-Medium"/>
              </a:rPr>
              <a:t> SOCIAL (2016-2018)</a:t>
            </a:r>
          </a:p>
          <a:p>
            <a:pPr algn="ctr"/>
            <a:endParaRPr lang="fr-FR"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dirty="0" smtClean="0">
                <a:latin typeface="Section-Medium"/>
                <a:cs typeface="Section-Medium"/>
              </a:rPr>
              <a:t>Remarque liminaire :</a:t>
            </a:r>
          </a:p>
          <a:p>
            <a:pPr algn="just"/>
            <a:endParaRPr lang="fr-FR" dirty="0" smtClean="0">
              <a:latin typeface="Section-Medium"/>
              <a:cs typeface="Section-Medium"/>
            </a:endParaRPr>
          </a:p>
          <a:p>
            <a:pPr algn="just"/>
            <a:endParaRPr lang="fr-FR" dirty="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Les grilles applicables aux conseillers techniques de service social de la FPE, aux conseillers socio-éducatifs de la FPT, et aux cadres socio-éducatifs de la FPH </a:t>
            </a:r>
            <a:r>
              <a:rPr lang="fr-FR" dirty="0" smtClean="0">
                <a:latin typeface="Section-Medium"/>
                <a:cs typeface="Section-Medium"/>
              </a:rPr>
              <a:t>ont des disparités s’expliquant notamment par </a:t>
            </a:r>
            <a:r>
              <a:rPr lang="fr-FR" dirty="0" smtClean="0">
                <a:latin typeface="Section-Medium"/>
                <a:cs typeface="Section-Medium"/>
              </a:rPr>
              <a:t>des modalités de recrutement </a:t>
            </a:r>
            <a:r>
              <a:rPr lang="fr-FR" dirty="0" smtClean="0">
                <a:latin typeface="Section-Medium"/>
                <a:cs typeface="Section-Medium"/>
              </a:rPr>
              <a:t>et </a:t>
            </a:r>
            <a:r>
              <a:rPr lang="fr-FR" dirty="0" smtClean="0">
                <a:latin typeface="Section-Medium"/>
                <a:cs typeface="Section-Medium"/>
              </a:rPr>
              <a:t>un parcours professionnel </a:t>
            </a:r>
            <a:r>
              <a:rPr lang="fr-FR" dirty="0" smtClean="0">
                <a:latin typeface="Section-Medium"/>
                <a:cs typeface="Section-Medium"/>
              </a:rPr>
              <a:t>différents </a:t>
            </a:r>
            <a:r>
              <a:rPr lang="fr-FR" dirty="0" smtClean="0">
                <a:latin typeface="Section-Medium"/>
                <a:cs typeface="Section-Medium"/>
              </a:rPr>
              <a:t>(les CTSS de la FPE recrutent exclusivement par concours et promotion interne depuis le corps d’ASS, des recrutements externes au niveau CAFERUIS existent à la FPH et à la </a:t>
            </a:r>
            <a:r>
              <a:rPr lang="fr-FR" dirty="0" smtClean="0">
                <a:latin typeface="Section-Medium"/>
                <a:cs typeface="Section-Medium"/>
              </a:rPr>
              <a:t>FPT).</a:t>
            </a:r>
          </a:p>
          <a:p>
            <a:pPr lvl="1" algn="just"/>
            <a:endParaRPr lang="fr-FR" dirty="0" smtClean="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Un </a:t>
            </a:r>
            <a:r>
              <a:rPr lang="fr-FR" b="1" dirty="0" smtClean="0">
                <a:latin typeface="Section-Medium"/>
                <a:cs typeface="Section-Medium"/>
              </a:rPr>
              <a:t>travail d’harmonisation </a:t>
            </a:r>
            <a:r>
              <a:rPr lang="fr-FR" dirty="0" smtClean="0">
                <a:latin typeface="Section-Medium"/>
                <a:cs typeface="Section-Medium"/>
              </a:rPr>
              <a:t>entre les grilles est engagé avec PPCR : il débutera en 2017 et </a:t>
            </a:r>
            <a:r>
              <a:rPr lang="fr-FR" b="1" dirty="0" smtClean="0">
                <a:latin typeface="Section-Medium"/>
                <a:cs typeface="Section-Medium"/>
              </a:rPr>
              <a:t>se poursuivra dans le cadre de la seconde phase de réforme des corps et cadres d’emplois sociaux annoncée dans le protocole.</a:t>
            </a: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600209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23</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963435"/>
            <a:ext cx="8463516" cy="9448740"/>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Les grilles </a:t>
            </a:r>
            <a:r>
              <a:rPr lang="fr-FR" sz="2200" b="1" u="sng" dirty="0">
                <a:effectLst>
                  <a:outerShdw blurRad="38100" dist="38100" dir="2700000" algn="tl">
                    <a:srgbClr val="000000">
                      <a:alpha val="43137"/>
                    </a:srgbClr>
                  </a:outerShdw>
                </a:effectLst>
                <a:latin typeface="Section-Medium"/>
                <a:cs typeface="Section-Medium"/>
              </a:rPr>
              <a:t>A</a:t>
            </a:r>
            <a:r>
              <a:rPr lang="fr-FR" sz="2200" b="1" u="sng" dirty="0" smtClean="0">
                <a:effectLst>
                  <a:outerShdw blurRad="38100" dist="38100" dir="2700000" algn="tl">
                    <a:srgbClr val="000000">
                      <a:alpha val="43137"/>
                    </a:srgbClr>
                  </a:outerShdw>
                </a:effectLst>
                <a:latin typeface="Section-Medium"/>
                <a:cs typeface="Section-Medium"/>
              </a:rPr>
              <a:t> SOCIAL (2016-2018)</a:t>
            </a:r>
          </a:p>
          <a:p>
            <a:pPr algn="ctr"/>
            <a:endParaRPr lang="fr-FR"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r>
              <a:rPr lang="fr-FR" dirty="0">
                <a:latin typeface="Section-Medium"/>
                <a:cs typeface="Section-Medium"/>
              </a:rPr>
              <a:t>Au 1er janvier 2016, 4 points d’IM sont injectés dans les grilles, correspondant à la première phase du transfert primes / points de la catégorie A (9 points au total sur 2016 /2017)</a:t>
            </a:r>
          </a:p>
          <a:p>
            <a:pPr marL="800100" lvl="1" indent="-342900" algn="just">
              <a:buFont typeface="Arial" panose="020B0604020202020204" pitchFamily="34" charset="0"/>
              <a:buChar char="•"/>
            </a:pPr>
            <a:endParaRPr lang="fr-FR" dirty="0">
              <a:latin typeface="Section-Medium"/>
              <a:cs typeface="Section-Medium"/>
            </a:endParaRPr>
          </a:p>
          <a:p>
            <a:pPr marL="800100" lvl="1" indent="-342900" algn="just">
              <a:buFont typeface="Arial" panose="020B0604020202020204" pitchFamily="34" charset="0"/>
              <a:buChar char="•"/>
            </a:pPr>
            <a:r>
              <a:rPr lang="fr-FR" b="1" dirty="0">
                <a:latin typeface="Section-Medium"/>
                <a:cs typeface="Section-Medium"/>
              </a:rPr>
              <a:t>Les bornages indiciaires retenus :</a:t>
            </a:r>
          </a:p>
          <a:p>
            <a:pPr marL="1257300" lvl="2" indent="-342900" algn="just">
              <a:buFont typeface="Arial" panose="020B0604020202020204" pitchFamily="34" charset="0"/>
              <a:buChar char="•"/>
            </a:pPr>
            <a:r>
              <a:rPr lang="fr-FR" dirty="0">
                <a:latin typeface="Section-Medium"/>
                <a:cs typeface="Section-Medium"/>
              </a:rPr>
              <a:t>S’agissant de la </a:t>
            </a:r>
            <a:r>
              <a:rPr lang="fr-FR" dirty="0" smtClean="0">
                <a:latin typeface="Section-Medium"/>
                <a:cs typeface="Section-Medium"/>
              </a:rPr>
              <a:t>FPT </a:t>
            </a:r>
            <a:r>
              <a:rPr lang="fr-FR" dirty="0">
                <a:latin typeface="Section-Medium"/>
                <a:cs typeface="Section-Medium"/>
              </a:rPr>
              <a:t>et de la FPH qui recrutent par concours externe, les indices de pied de corps/cadres d’emplois convergent en 2018. L’avantage indiciaire comparativement à l’indice de début des attachés est maintenu, l’indice de début se situant 10 points d’IM au-dessus des attachés en 2018.</a:t>
            </a:r>
          </a:p>
          <a:p>
            <a:pPr marL="1257300" lvl="2" indent="-342900" algn="just">
              <a:buFont typeface="Arial" panose="020B0604020202020204" pitchFamily="34" charset="0"/>
              <a:buChar char="•"/>
            </a:pPr>
            <a:r>
              <a:rPr lang="fr-FR" dirty="0">
                <a:latin typeface="Section-Medium"/>
                <a:cs typeface="Section-Medium"/>
              </a:rPr>
              <a:t>Le différentiel existant sur le sommet du premier grade entre FPE et FPT (actuellement 8 points d’IM d’écart entre la FPT et la FPE) est réduit à 1 point en 2018.</a:t>
            </a: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044568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24</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820560"/>
            <a:ext cx="8463516" cy="7879080"/>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Les grilles </a:t>
            </a:r>
            <a:r>
              <a:rPr lang="fr-FR" sz="2200" b="1" u="sng" dirty="0">
                <a:effectLst>
                  <a:outerShdw blurRad="38100" dist="38100" dir="2700000" algn="tl">
                    <a:srgbClr val="000000">
                      <a:alpha val="43137"/>
                    </a:srgbClr>
                  </a:outerShdw>
                </a:effectLst>
                <a:latin typeface="Section-Medium"/>
                <a:cs typeface="Section-Medium"/>
              </a:rPr>
              <a:t>A</a:t>
            </a:r>
            <a:r>
              <a:rPr lang="fr-FR" sz="2200" b="1" u="sng" dirty="0" smtClean="0">
                <a:effectLst>
                  <a:outerShdw blurRad="38100" dist="38100" dir="2700000" algn="tl">
                    <a:srgbClr val="000000">
                      <a:alpha val="43137"/>
                    </a:srgbClr>
                  </a:outerShdw>
                </a:effectLst>
                <a:latin typeface="Section-Medium"/>
                <a:cs typeface="Section-Medium"/>
              </a:rPr>
              <a:t> SOCIAL (2016-2018</a:t>
            </a:r>
            <a:r>
              <a:rPr lang="fr-FR" sz="2200" b="1" u="sng" dirty="0" smtClean="0">
                <a:effectLst>
                  <a:outerShdw blurRad="38100" dist="38100" dir="2700000" algn="tl">
                    <a:srgbClr val="000000">
                      <a:alpha val="43137"/>
                    </a:srgbClr>
                  </a:outerShdw>
                </a:effectLst>
                <a:latin typeface="Section-Medium"/>
                <a:cs typeface="Section-Medium"/>
              </a:rPr>
              <a:t>)</a:t>
            </a: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dirty="0" smtClean="0">
              <a:effectLst>
                <a:outerShdw blurRad="38100" dist="38100" dir="2700000" algn="tl">
                  <a:srgbClr val="000000">
                    <a:alpha val="43137"/>
                  </a:srgbClr>
                </a:outerShdw>
              </a:effectLst>
              <a:latin typeface="Section-Medium"/>
              <a:cs typeface="Section-Medium"/>
            </a:endParaRPr>
          </a:p>
          <a:p>
            <a:pPr marL="1257300" lvl="2" indent="-342900" algn="just">
              <a:buFont typeface="Arial" panose="020B0604020202020204" pitchFamily="34" charset="0"/>
              <a:buChar char="•"/>
            </a:pPr>
            <a:r>
              <a:rPr lang="fr-FR" sz="2200" b="1" dirty="0">
                <a:latin typeface="Section-Medium"/>
                <a:cs typeface="Section-Medium"/>
              </a:rPr>
              <a:t>Les bornages indiciaires retenus (suite) </a:t>
            </a:r>
            <a:r>
              <a:rPr lang="fr-FR" sz="2200" dirty="0">
                <a:latin typeface="Section-Medium"/>
                <a:cs typeface="Section-Medium"/>
              </a:rPr>
              <a:t>:</a:t>
            </a:r>
          </a:p>
          <a:p>
            <a:pPr lvl="2" algn="just"/>
            <a:r>
              <a:rPr lang="fr-FR" sz="2200" dirty="0">
                <a:latin typeface="Section-Medium"/>
                <a:cs typeface="Section-Medium"/>
              </a:rPr>
              <a:t>Le sommet du grade d’avancement (IB </a:t>
            </a:r>
            <a:r>
              <a:rPr lang="fr-FR" sz="2200" dirty="0" smtClean="0">
                <a:latin typeface="Section-Medium"/>
                <a:cs typeface="Section-Medium"/>
              </a:rPr>
              <a:t>801) </a:t>
            </a:r>
            <a:r>
              <a:rPr lang="fr-FR" sz="2200" dirty="0">
                <a:latin typeface="Section-Medium"/>
                <a:cs typeface="Section-Medium"/>
              </a:rPr>
              <a:t>dans la FPT et la FPH, qui correspond aujourd’hui au sommet du grade d’attaché, </a:t>
            </a:r>
            <a:r>
              <a:rPr lang="fr-FR" sz="2200" b="1" dirty="0">
                <a:latin typeface="Section-Medium"/>
                <a:cs typeface="Section-Medium"/>
              </a:rPr>
              <a:t>évolue dans les mêmes conditions que l’indice terminal de ce grade </a:t>
            </a:r>
            <a:r>
              <a:rPr lang="fr-FR" sz="2200" dirty="0">
                <a:latin typeface="Section-Medium"/>
                <a:cs typeface="Section-Medium"/>
              </a:rPr>
              <a:t>(soit l’IB 816 en 2018</a:t>
            </a:r>
            <a:r>
              <a:rPr lang="fr-FR" sz="2200" dirty="0" smtClean="0">
                <a:latin typeface="Section-Medium"/>
                <a:cs typeface="Section-Medium"/>
              </a:rPr>
              <a:t>).</a:t>
            </a:r>
          </a:p>
          <a:p>
            <a:pPr lvl="2" algn="just"/>
            <a:endParaRPr lang="fr-FR" sz="2200" dirty="0" smtClean="0">
              <a:effectLst>
                <a:outerShdw blurRad="38100" dist="38100" dir="2700000" algn="tl">
                  <a:srgbClr val="000000">
                    <a:alpha val="43137"/>
                  </a:srgbClr>
                </a:outerShdw>
              </a:effectLst>
              <a:latin typeface="Section-Medium"/>
              <a:cs typeface="Section-Medium"/>
            </a:endParaRPr>
          </a:p>
          <a:p>
            <a:pPr lvl="2" algn="just"/>
            <a:endParaRPr lang="fr-FR" sz="2200" dirty="0" smtClean="0">
              <a:latin typeface="Section-Medium"/>
              <a:cs typeface="Section-Medium"/>
            </a:endParaRPr>
          </a:p>
          <a:p>
            <a:pPr marL="1257300" lvl="2" indent="-342900" algn="just">
              <a:buFont typeface="Arial" panose="020B0604020202020204" pitchFamily="34" charset="0"/>
              <a:buChar char="•"/>
            </a:pPr>
            <a:r>
              <a:rPr lang="fr-FR" sz="2200" b="1" dirty="0" smtClean="0">
                <a:latin typeface="Section-Medium"/>
                <a:cs typeface="Section-Medium"/>
              </a:rPr>
              <a:t>Le </a:t>
            </a:r>
            <a:r>
              <a:rPr lang="fr-FR" sz="2200" b="1" dirty="0" smtClean="0">
                <a:latin typeface="Section-Medium"/>
                <a:cs typeface="Section-Medium"/>
              </a:rPr>
              <a:t>gain de points moyen s’établit à 19,5 points pour la FPE, 20,5 points pour la FPT et 19,4 points pour la </a:t>
            </a:r>
            <a:r>
              <a:rPr lang="fr-FR" sz="2200" b="1" dirty="0" smtClean="0">
                <a:latin typeface="Section-Medium"/>
                <a:cs typeface="Section-Medium"/>
              </a:rPr>
              <a:t>FPH.</a:t>
            </a: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113921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25</a:t>
            </a:fld>
            <a:endParaRPr lang="fr-FR" alt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29287"/>
            <a:ext cx="7953375" cy="562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66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26</a:t>
            </a:fld>
            <a:endParaRPr lang="fr-FR" alt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53463"/>
            <a:ext cx="7905750" cy="559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84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27</a:t>
            </a:fld>
            <a:endParaRPr lang="fr-FR" altLang="fr-F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722173"/>
            <a:ext cx="8543925" cy="559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92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28</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9633406"/>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A SOCIAL FPE</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2016</a:t>
            </a:r>
          </a:p>
          <a:p>
            <a:pPr algn="ct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sz="2200" dirty="0" smtClean="0">
                <a:latin typeface="Section-Medium"/>
                <a:cs typeface="Section-Medium"/>
              </a:rPr>
              <a:t>Le projet de décret A social prévoit, à compter du 1</a:t>
            </a:r>
            <a:r>
              <a:rPr lang="fr-FR" sz="2200" baseline="30000" dirty="0" smtClean="0">
                <a:latin typeface="Section-Medium"/>
                <a:cs typeface="Section-Medium"/>
              </a:rPr>
              <a:t>er</a:t>
            </a:r>
            <a:r>
              <a:rPr lang="fr-FR" sz="2200" dirty="0" smtClean="0">
                <a:latin typeface="Section-Medium"/>
                <a:cs typeface="Section-Medium"/>
              </a:rPr>
              <a:t> janvier 2016 :</a:t>
            </a:r>
          </a:p>
          <a:p>
            <a:pPr marL="800100" lvl="1" indent="-342900" algn="just">
              <a:buFont typeface="Arial" panose="020B0604020202020204" pitchFamily="34" charset="0"/>
              <a:buChar char="•"/>
            </a:pPr>
            <a:r>
              <a:rPr lang="fr-FR" sz="2200" dirty="0" smtClean="0">
                <a:latin typeface="Section-Medium"/>
                <a:cs typeface="Section-Medium"/>
              </a:rPr>
              <a:t>La mise en cohérence des modalités d’avancement d’échelon avec les dispositions de l’article 148 de la loi de finances 2016 pour les corps de CTSS et chefs de service éducatifs de la PJJ.</a:t>
            </a:r>
          </a:p>
          <a:p>
            <a:pPr marL="800100" lvl="1" indent="-342900" algn="just">
              <a:buFont typeface="Arial" panose="020B0604020202020204" pitchFamily="34" charset="0"/>
              <a:buChar char="•"/>
            </a:pPr>
            <a:r>
              <a:rPr lang="fr-FR" sz="2200" dirty="0" smtClean="0">
                <a:latin typeface="Section-Medium"/>
                <a:cs typeface="Section-Medium"/>
              </a:rPr>
              <a:t>L’intégration des 11 agents relevant du corps des conseillers techniques d’éducation spécialisée des INJS et de l’INJA n’ayant pas à ce jour bénéficié des mesures de revalorisation du A social dans le corps des CTSS, avec création d’une spécialité ad hoc.</a:t>
            </a:r>
          </a:p>
          <a:p>
            <a:pPr marL="800100" lvl="1" indent="-342900" algn="just">
              <a:buFont typeface="Arial" panose="020B0604020202020204" pitchFamily="34" charset="0"/>
              <a:buChar char="•"/>
            </a:pPr>
            <a:r>
              <a:rPr lang="fr-FR" sz="2200" dirty="0" smtClean="0">
                <a:latin typeface="Section-Medium"/>
                <a:cs typeface="Section-Medium"/>
              </a:rPr>
              <a:t>La revalorisation du corps des chefs de service éducatifs de la PJJ, dans le cadre d’une harmonisation progressive avec la grille des CTSS.</a:t>
            </a:r>
          </a:p>
          <a:p>
            <a:pPr algn="ctr"/>
            <a:endParaRPr lang="fr-FR" sz="2200" b="1" u="sng" dirty="0">
              <a:latin typeface="Section-Medium"/>
              <a:cs typeface="Section-Medium"/>
            </a:endParaRPr>
          </a:p>
          <a:p>
            <a:pPr algn="just"/>
            <a:endParaRPr lang="fr-FR" sz="2200" b="1" u="sng" dirty="0" smtClean="0">
              <a:latin typeface="Section-Medium"/>
              <a:cs typeface="Section-Medium"/>
            </a:endParaRPr>
          </a:p>
          <a:p>
            <a:pPr algn="ctr"/>
            <a:endParaRPr lang="fr-FR" sz="2200" b="1" u="sng" dirty="0" smtClean="0">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026534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29</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212651" y="1458734"/>
            <a:ext cx="8931349" cy="7263527"/>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A SOCIAL FPE</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2017</a:t>
            </a:r>
          </a:p>
          <a:p>
            <a:pPr algn="ctr"/>
            <a:endParaRPr lang="fr-FR" sz="2200" b="1" u="sng" dirty="0">
              <a:effectLst>
                <a:outerShdw blurRad="38100" dist="38100" dir="2700000" algn="tl">
                  <a:srgbClr val="000000">
                    <a:alpha val="43137"/>
                  </a:srgbClr>
                </a:outerShdw>
              </a:effectLst>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sz="2200" dirty="0" smtClean="0">
                <a:latin typeface="Section-Medium"/>
                <a:cs typeface="Section-Medium"/>
              </a:rPr>
              <a:t>A compter du 1</a:t>
            </a:r>
            <a:r>
              <a:rPr lang="fr-FR" sz="2200" baseline="30000" dirty="0" smtClean="0">
                <a:latin typeface="Section-Medium"/>
                <a:cs typeface="Section-Medium"/>
              </a:rPr>
              <a:t>er</a:t>
            </a:r>
            <a:r>
              <a:rPr lang="fr-FR" sz="2200" dirty="0" smtClean="0">
                <a:latin typeface="Section-Medium"/>
                <a:cs typeface="Section-Medium"/>
              </a:rPr>
              <a:t> janvier 2017 </a:t>
            </a:r>
            <a:r>
              <a:rPr lang="fr-FR" sz="2200" dirty="0" smtClean="0">
                <a:latin typeface="Section-Medium"/>
                <a:cs typeface="Section-Medium"/>
              </a:rPr>
              <a:t>:</a:t>
            </a:r>
          </a:p>
          <a:p>
            <a:pPr algn="just"/>
            <a:endParaRPr lang="fr-FR" sz="2200" dirty="0" smtClean="0">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Réduction de 6 mois de la durée de carrière des CTSS, pour mieux tenir compte du rythme de progression de carrière dans le corps vivier des ASS.</a:t>
            </a: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12942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457200" y="801192"/>
            <a:ext cx="7813204" cy="2031325"/>
          </a:xfrm>
          <a:prstGeom prst="rect">
            <a:avLst/>
          </a:prstGeom>
        </p:spPr>
        <p:txBody>
          <a:bodyPr wrap="square">
            <a:spAutoFit/>
          </a:bodyPr>
          <a:lstStyle/>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
        <p:nvSpPr>
          <p:cNvPr id="3" name="ZoneTexte 2"/>
          <p:cNvSpPr txBox="1"/>
          <p:nvPr/>
        </p:nvSpPr>
        <p:spPr>
          <a:xfrm>
            <a:off x="659220" y="640913"/>
            <a:ext cx="7611184" cy="3200876"/>
          </a:xfrm>
          <a:prstGeom prst="rect">
            <a:avLst/>
          </a:prstGeom>
          <a:noFill/>
        </p:spPr>
        <p:txBody>
          <a:bodyPr wrap="square" rtlCol="0">
            <a:spAutoFit/>
          </a:bodyPr>
          <a:lstStyle/>
          <a:p>
            <a:pPr algn="ctr"/>
            <a:r>
              <a:rPr lang="fr-FR" sz="2400" b="1" u="sng" dirty="0" smtClean="0">
                <a:effectLst>
                  <a:outerShdw blurRad="38100" dist="38100" dir="2700000" algn="tl">
                    <a:srgbClr val="000000">
                      <a:alpha val="43137"/>
                    </a:srgbClr>
                  </a:outerShdw>
                </a:effectLst>
              </a:rPr>
              <a:t>Rappel des grilles et tableaux de classement diffusés en cours d’année 2015</a:t>
            </a:r>
          </a:p>
          <a:p>
            <a:pPr algn="just"/>
            <a:endParaRPr lang="fr-FR" sz="2000" b="1" dirty="0" smtClean="0"/>
          </a:p>
          <a:p>
            <a:pPr marL="285750" indent="-285750">
              <a:buFontTx/>
              <a:buChar char="-"/>
            </a:pPr>
            <a:r>
              <a:rPr lang="fr-FR" sz="1600" b="1" dirty="0" smtClean="0"/>
              <a:t>Documents transmis en décembre 2015 :</a:t>
            </a:r>
          </a:p>
          <a:p>
            <a:pPr marL="742950" lvl="1" indent="-285750">
              <a:buFontTx/>
              <a:buChar char="-"/>
            </a:pPr>
            <a:r>
              <a:rPr lang="fr-FR" sz="1600" dirty="0" smtClean="0"/>
              <a:t>Grille de la catégorie C en 25 ans, qui a fait suite aux ultimes échanges des mois d’août et septembre 2015.</a:t>
            </a:r>
          </a:p>
          <a:p>
            <a:pPr marL="742950" lvl="1" indent="-285750">
              <a:buFontTx/>
              <a:buChar char="-"/>
            </a:pPr>
            <a:endParaRPr lang="fr-FR" sz="1600" b="1" dirty="0"/>
          </a:p>
          <a:p>
            <a:pPr marL="742950" lvl="1" indent="-285750">
              <a:buFontTx/>
              <a:buChar char="-"/>
            </a:pPr>
            <a:endParaRPr lang="fr-FR" sz="1600" b="1" dirty="0" smtClean="0"/>
          </a:p>
          <a:p>
            <a:pPr marL="742950" lvl="1" indent="-285750">
              <a:buFontTx/>
              <a:buChar char="-"/>
            </a:pPr>
            <a:endParaRPr lang="fr-FR" b="1" dirty="0"/>
          </a:p>
          <a:p>
            <a:endParaRPr lang="fr-FR" dirty="0"/>
          </a:p>
          <a:p>
            <a:endParaRPr lang="fr-FR" dirty="0"/>
          </a:p>
        </p:txBody>
      </p:sp>
      <p:sp>
        <p:nvSpPr>
          <p:cNvPr id="9" name="Rectangle 8"/>
          <p:cNvSpPr/>
          <p:nvPr/>
        </p:nvSpPr>
        <p:spPr>
          <a:xfrm>
            <a:off x="812275" y="2651542"/>
            <a:ext cx="8131700" cy="341588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fr-FR" dirty="0">
              <a:solidFill>
                <a:schemeClr val="tx1"/>
              </a:solidFill>
            </a:endParaRPr>
          </a:p>
        </p:txBody>
      </p:sp>
      <p:sp>
        <p:nvSpPr>
          <p:cNvPr id="12" name="ZoneTexte 11"/>
          <p:cNvSpPr txBox="1"/>
          <p:nvPr/>
        </p:nvSpPr>
        <p:spPr>
          <a:xfrm>
            <a:off x="995553" y="2752725"/>
            <a:ext cx="7834121" cy="3693319"/>
          </a:xfrm>
          <a:prstGeom prst="rect">
            <a:avLst/>
          </a:prstGeom>
          <a:noFill/>
        </p:spPr>
        <p:txBody>
          <a:bodyPr wrap="square" rtlCol="0">
            <a:spAutoFit/>
          </a:bodyPr>
          <a:lstStyle/>
          <a:p>
            <a:r>
              <a:rPr lang="fr-FR" b="1" dirty="0" smtClean="0"/>
              <a:t>L’objet de la présente réunion est de présenter les </a:t>
            </a:r>
            <a:r>
              <a:rPr lang="fr-FR" b="1" u="sng" dirty="0" smtClean="0">
                <a:solidFill>
                  <a:schemeClr val="tx2">
                    <a:lumMod val="60000"/>
                    <a:lumOff val="40000"/>
                  </a:schemeClr>
                </a:solidFill>
              </a:rPr>
              <a:t>dispositions nouvelles</a:t>
            </a:r>
            <a:r>
              <a:rPr lang="fr-FR" b="1" dirty="0" smtClean="0"/>
              <a:t>, qui n’ont pas fait l’objet d’échanges dans le cadre de la séquence 4 de PPCR, à savoir :</a:t>
            </a:r>
          </a:p>
          <a:p>
            <a:endParaRPr lang="fr-FR" b="1" dirty="0"/>
          </a:p>
          <a:p>
            <a:pPr marL="285750" indent="-285750">
              <a:buFontTx/>
              <a:buChar char="-"/>
            </a:pPr>
            <a:r>
              <a:rPr lang="fr-FR" b="1" dirty="0" smtClean="0"/>
              <a:t>Les dispositions des projets de décret correspondant à des dispositions  non annexées au protocole (par exemple : classement dans les corps et cadres d’emplois de catégorie C, classement de C en B…)</a:t>
            </a:r>
          </a:p>
          <a:p>
            <a:pPr marL="285750" indent="-285750">
              <a:buFontTx/>
              <a:buChar char="-"/>
            </a:pPr>
            <a:r>
              <a:rPr lang="fr-FR" b="1" dirty="0"/>
              <a:t>Les grilles indiciaires applicables aux corps et cadres d’emplois revalorisés à compter de 2016, et ne relevant pas des grilles type annexées au protocole ;</a:t>
            </a:r>
          </a:p>
          <a:p>
            <a:pPr marL="285750" indent="-285750">
              <a:buFontTx/>
              <a:buChar char="-"/>
            </a:pPr>
            <a:endParaRPr lang="fr-FR" b="1" dirty="0" smtClean="0"/>
          </a:p>
          <a:p>
            <a:pPr marL="285750" indent="-285750">
              <a:buFontTx/>
              <a:buChar char="-"/>
            </a:pPr>
            <a:endParaRPr lang="fr-FR" b="1" dirty="0"/>
          </a:p>
        </p:txBody>
      </p:sp>
    </p:spTree>
    <p:extLst>
      <p:ext uri="{BB962C8B-B14F-4D97-AF65-F5344CB8AC3E}">
        <p14:creationId xmlns:p14="http://schemas.microsoft.com/office/powerpoint/2010/main" val="757192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910167"/>
            <a:ext cx="8229599" cy="4055238"/>
          </a:xfrm>
        </p:spPr>
        <p:txBody>
          <a:bodyPr/>
          <a:lstStyle/>
          <a:p>
            <a:pPr algn="ctr"/>
            <a:endParaRPr lang="fr-FR" b="1" u="sng" dirty="0" smtClean="0"/>
          </a:p>
          <a:p>
            <a:pPr algn="ctr"/>
            <a:endParaRPr lang="fr-FR" b="1" u="sng" dirty="0"/>
          </a:p>
          <a:p>
            <a:pPr algn="ctr"/>
            <a:endParaRPr lang="fr-FR" b="1" u="sng" dirty="0" smtClean="0"/>
          </a:p>
          <a:p>
            <a:pPr algn="ctr">
              <a:spcBef>
                <a:spcPts val="300"/>
              </a:spcBef>
              <a:spcAft>
                <a:spcPts val="300"/>
              </a:spcAft>
            </a:pPr>
            <a:r>
              <a:rPr lang="fr-FR" b="1" u="sng" dirty="0" smtClean="0"/>
              <a:t>PRESENTATION DES GRILLES ET PROJETS DE DECRET </a:t>
            </a:r>
          </a:p>
          <a:p>
            <a:pPr algn="ctr">
              <a:spcBef>
                <a:spcPts val="300"/>
              </a:spcBef>
              <a:spcAft>
                <a:spcPts val="300"/>
              </a:spcAft>
            </a:pPr>
            <a:endParaRPr lang="fr-FR" b="1" u="sng" dirty="0"/>
          </a:p>
          <a:p>
            <a:pPr algn="ctr">
              <a:spcBef>
                <a:spcPts val="300"/>
              </a:spcBef>
              <a:spcAft>
                <a:spcPts val="300"/>
              </a:spcAft>
            </a:pPr>
            <a:r>
              <a:rPr lang="fr-FR" b="1" u="sng" dirty="0" smtClean="0"/>
              <a:t>DES CORPS ET CADRES D’EMPLOIS</a:t>
            </a:r>
          </a:p>
          <a:p>
            <a:pPr algn="ctr">
              <a:spcBef>
                <a:spcPts val="300"/>
              </a:spcBef>
              <a:spcAft>
                <a:spcPts val="300"/>
              </a:spcAft>
            </a:pPr>
            <a:endParaRPr lang="fr-FR" b="1" u="sng" dirty="0"/>
          </a:p>
          <a:p>
            <a:pPr algn="ctr">
              <a:spcBef>
                <a:spcPts val="300"/>
              </a:spcBef>
              <a:spcAft>
                <a:spcPts val="300"/>
              </a:spcAft>
            </a:pPr>
            <a:r>
              <a:rPr lang="fr-FR" b="1" u="sng" dirty="0" smtClean="0"/>
              <a:t>PARAMEDICAUX</a:t>
            </a:r>
          </a:p>
          <a:p>
            <a:pPr algn="ctr">
              <a:spcBef>
                <a:spcPts val="300"/>
              </a:spcBef>
              <a:spcAft>
                <a:spcPts val="300"/>
              </a:spcAft>
            </a:pPr>
            <a:endParaRPr lang="fr-FR" b="1" u="sng" dirty="0" smtClean="0"/>
          </a:p>
          <a:p>
            <a:pPr algn="just"/>
            <a:endParaRPr lang="fr-FR" dirty="0">
              <a:solidFill>
                <a:srgbClr val="FF0000"/>
              </a:solidFill>
            </a:endParaRPr>
          </a:p>
          <a:p>
            <a:endParaRPr lang="fr-FR" dirty="0" smtClean="0"/>
          </a:p>
          <a:p>
            <a:endParaRPr lang="fr-FR" dirty="0"/>
          </a:p>
          <a:p>
            <a:endParaRPr lang="fr-FR" dirty="0" smtClean="0"/>
          </a:p>
          <a:p>
            <a:endParaRPr lang="fr-FR" dirty="0"/>
          </a:p>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30</a:t>
            </a:fld>
            <a:endParaRPr lang="fr-FR" altLang="fr-FR" dirty="0"/>
          </a:p>
        </p:txBody>
      </p:sp>
    </p:spTree>
    <p:extLst>
      <p:ext uri="{BB962C8B-B14F-4D97-AF65-F5344CB8AC3E}">
        <p14:creationId xmlns:p14="http://schemas.microsoft.com/office/powerpoint/2010/main" val="1821674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31</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11387733"/>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La grille B PARAMEDICAL</a:t>
            </a:r>
          </a:p>
          <a:p>
            <a:pPr algn="ctr"/>
            <a:endParaRPr lang="fr-FR"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sz="2000" dirty="0">
                <a:latin typeface="Section-Medium"/>
                <a:cs typeface="Section-Medium"/>
              </a:rPr>
              <a:t>A compter du 1</a:t>
            </a:r>
            <a:r>
              <a:rPr lang="fr-FR" sz="2000" baseline="30000" dirty="0">
                <a:latin typeface="Section-Medium"/>
                <a:cs typeface="Section-Medium"/>
              </a:rPr>
              <a:t>er</a:t>
            </a:r>
            <a:r>
              <a:rPr lang="fr-FR" sz="2000" dirty="0">
                <a:latin typeface="Section-Medium"/>
                <a:cs typeface="Section-Medium"/>
              </a:rPr>
              <a:t> janvier 2016 :</a:t>
            </a:r>
          </a:p>
          <a:p>
            <a:pPr marL="342900" indent="-342900" algn="just">
              <a:buFont typeface="Arial" panose="020B0604020202020204" pitchFamily="34" charset="0"/>
              <a:buChar char="•"/>
            </a:pPr>
            <a:endParaRPr lang="fr-FR" sz="2000" dirty="0">
              <a:latin typeface="Section-Medium"/>
              <a:cs typeface="Section-Medium"/>
            </a:endParaRPr>
          </a:p>
          <a:p>
            <a:pPr marL="800100" lvl="1" indent="-342900" algn="just">
              <a:buFont typeface="Arial" panose="020B0604020202020204" pitchFamily="34" charset="0"/>
              <a:buChar char="•"/>
            </a:pPr>
            <a:r>
              <a:rPr lang="fr-FR" sz="2000" dirty="0">
                <a:latin typeface="Section-Medium"/>
                <a:cs typeface="Section-Medium"/>
              </a:rPr>
              <a:t>Ajout de 6 points d’IM à l’ensemble des échelons de la grille, dans le cadre de l’opération de transfert primes / points.</a:t>
            </a:r>
          </a:p>
          <a:p>
            <a:pPr marL="342900" indent="-342900" algn="just">
              <a:buFont typeface="Arial" panose="020B0604020202020204" pitchFamily="34" charset="0"/>
              <a:buChar char="•"/>
            </a:pPr>
            <a:endParaRPr lang="fr-FR" sz="2000" dirty="0" smtClean="0">
              <a:latin typeface="Section-Medium"/>
              <a:cs typeface="Section-Medium"/>
            </a:endParaRPr>
          </a:p>
          <a:p>
            <a:pPr marL="342900" indent="-342900" algn="just">
              <a:buFont typeface="Arial" panose="020B0604020202020204" pitchFamily="34" charset="0"/>
              <a:buChar char="•"/>
            </a:pPr>
            <a:r>
              <a:rPr lang="fr-FR" sz="2000" dirty="0" smtClean="0">
                <a:latin typeface="Section-Medium"/>
                <a:cs typeface="Section-Medium"/>
              </a:rPr>
              <a:t>A compter du 1</a:t>
            </a:r>
            <a:r>
              <a:rPr lang="fr-FR" sz="2000" baseline="30000" dirty="0" smtClean="0">
                <a:latin typeface="Section-Medium"/>
                <a:cs typeface="Section-Medium"/>
              </a:rPr>
              <a:t>er</a:t>
            </a:r>
            <a:r>
              <a:rPr lang="fr-FR" sz="2000" dirty="0" smtClean="0">
                <a:latin typeface="Section-Medium"/>
                <a:cs typeface="Section-Medium"/>
              </a:rPr>
              <a:t> janvier 2017 :</a:t>
            </a:r>
          </a:p>
          <a:p>
            <a:pPr marL="342900" indent="-342900" algn="just">
              <a:buFont typeface="Arial" panose="020B0604020202020204" pitchFamily="34" charset="0"/>
              <a:buChar char="•"/>
            </a:pPr>
            <a:endParaRPr lang="fr-FR" sz="2000" dirty="0" smtClean="0">
              <a:latin typeface="Section-Medium"/>
              <a:cs typeface="Section-Medium"/>
            </a:endParaRPr>
          </a:p>
          <a:p>
            <a:pPr marL="800100" lvl="1" indent="-342900" algn="just">
              <a:buFont typeface="Arial" panose="020B0604020202020204" pitchFamily="34" charset="0"/>
              <a:buChar char="•"/>
            </a:pPr>
            <a:r>
              <a:rPr lang="fr-FR" sz="2000" dirty="0" smtClean="0">
                <a:latin typeface="Section-Medium"/>
                <a:cs typeface="Section-Medium"/>
              </a:rPr>
              <a:t>Rénovation de la grille selon les </a:t>
            </a:r>
            <a:r>
              <a:rPr lang="fr-FR" sz="2000" b="1" dirty="0" smtClean="0">
                <a:latin typeface="Section-Medium"/>
                <a:cs typeface="Section-Medium"/>
              </a:rPr>
              <a:t>mêmes modalités, notamment les bornages, </a:t>
            </a:r>
            <a:r>
              <a:rPr lang="fr-FR" sz="2000" dirty="0" smtClean="0">
                <a:latin typeface="Section-Medium"/>
                <a:cs typeface="Section-Medium"/>
              </a:rPr>
              <a:t>que celles retenues pour le B2 et B3. La durée du grade de recrutement passe de 25 à 24 ans, et celle du grade d’avancement de 19 à 21 ans  ;</a:t>
            </a:r>
          </a:p>
          <a:p>
            <a:pPr marL="800100" lvl="1" indent="-342900" algn="just">
              <a:buFont typeface="Arial" panose="020B0604020202020204" pitchFamily="34" charset="0"/>
              <a:buChar char="•"/>
            </a:pPr>
            <a:r>
              <a:rPr lang="fr-FR" sz="2000" dirty="0" smtClean="0">
                <a:latin typeface="Section-Medium"/>
                <a:cs typeface="Section-Medium"/>
              </a:rPr>
              <a:t>La construction de la plage d’appel obéit au même principe que pour le B trois grades : aujourd’hui 5</a:t>
            </a:r>
            <a:r>
              <a:rPr lang="fr-FR" sz="2000" baseline="30000" dirty="0" smtClean="0">
                <a:latin typeface="Section-Medium"/>
                <a:cs typeface="Section-Medium"/>
              </a:rPr>
              <a:t>e</a:t>
            </a:r>
            <a:r>
              <a:rPr lang="fr-FR" sz="2000" dirty="0" smtClean="0">
                <a:latin typeface="Section-Medium"/>
                <a:cs typeface="Section-Medium"/>
              </a:rPr>
              <a:t> échelon +10 ans d’ancienneté ; à compter de 2017 : 2 ans dans le 4</a:t>
            </a:r>
            <a:r>
              <a:rPr lang="fr-FR" sz="2000" baseline="30000" dirty="0" smtClean="0">
                <a:latin typeface="Section-Medium"/>
                <a:cs typeface="Section-Medium"/>
              </a:rPr>
              <a:t>e</a:t>
            </a:r>
            <a:r>
              <a:rPr lang="fr-FR" sz="2000" dirty="0" smtClean="0">
                <a:latin typeface="Section-Medium"/>
                <a:cs typeface="Section-Medium"/>
              </a:rPr>
              <a:t> échelon (soit 10 ans également).</a:t>
            </a:r>
          </a:p>
          <a:p>
            <a:pPr marL="800100" lvl="1" indent="-342900" algn="just">
              <a:buFont typeface="Arial" panose="020B0604020202020204" pitchFamily="34" charset="0"/>
              <a:buChar char="•"/>
            </a:pPr>
            <a:r>
              <a:rPr lang="fr-FR" sz="2000" dirty="0" smtClean="0">
                <a:latin typeface="Section-Medium"/>
                <a:cs typeface="Section-Medium"/>
              </a:rPr>
              <a:t>Le gain moyen 2016-2018 s’établit à </a:t>
            </a:r>
            <a:r>
              <a:rPr lang="fr-FR" sz="2000" b="1" dirty="0" smtClean="0">
                <a:latin typeface="Section-Medium"/>
                <a:cs typeface="Section-Medium"/>
              </a:rPr>
              <a:t>15,2 points d’IM pour la FPE, 14,7 points pour la FPT et 14,5 points pour la FPH</a:t>
            </a:r>
            <a:r>
              <a:rPr lang="fr-FR" sz="2000" dirty="0" smtClean="0">
                <a:latin typeface="Section-Medium"/>
                <a:cs typeface="Section-Medium"/>
              </a:rPr>
              <a:t>. </a:t>
            </a: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143983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32</a:t>
            </a:fld>
            <a:endParaRPr lang="fr-FR" alt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56" y="800099"/>
            <a:ext cx="7654194" cy="541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32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33</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9294852"/>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PARAMEDICAL</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2016</a:t>
            </a:r>
          </a:p>
          <a:p>
            <a:pPr algn="ct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sz="2200" dirty="0" smtClean="0">
                <a:latin typeface="Section-Medium"/>
                <a:cs typeface="Section-Medium"/>
              </a:rPr>
              <a:t>A compter du 1</a:t>
            </a:r>
            <a:r>
              <a:rPr lang="fr-FR" sz="2200" baseline="30000" dirty="0" smtClean="0">
                <a:latin typeface="Section-Medium"/>
                <a:cs typeface="Section-Medium"/>
              </a:rPr>
              <a:t>er</a:t>
            </a:r>
            <a:r>
              <a:rPr lang="fr-FR" sz="2200" dirty="0" smtClean="0">
                <a:latin typeface="Section-Medium"/>
                <a:cs typeface="Section-Medium"/>
              </a:rPr>
              <a:t> janvier 2016 :</a:t>
            </a:r>
          </a:p>
          <a:p>
            <a:pPr marL="342900" indent="-342900" algn="just">
              <a:buFont typeface="Arial" panose="020B0604020202020204" pitchFamily="34" charset="0"/>
              <a:buChar char="•"/>
            </a:pPr>
            <a:endParaRPr lang="fr-FR" sz="2200" dirty="0">
              <a:latin typeface="Section-Medium"/>
              <a:cs typeface="Section-Medium"/>
            </a:endParaRPr>
          </a:p>
          <a:p>
            <a:pPr marL="342900" indent="-342900" algn="just">
              <a:buFont typeface="Arial" panose="020B0604020202020204" pitchFamily="34" charset="0"/>
              <a:buChar char="•"/>
            </a:pPr>
            <a:endParaRPr lang="fr-FR" sz="2200" dirty="0" smtClean="0">
              <a:latin typeface="Section-Medium"/>
              <a:cs typeface="Section-Medium"/>
            </a:endParaRPr>
          </a:p>
          <a:p>
            <a:pPr marL="800100" lvl="1" indent="-342900" algn="just">
              <a:buFont typeface="Arial" panose="020B0604020202020204" pitchFamily="34" charset="0"/>
              <a:buChar char="•"/>
            </a:pPr>
            <a:r>
              <a:rPr lang="fr-FR" sz="2200" b="1" dirty="0" smtClean="0">
                <a:latin typeface="Section-Medium"/>
                <a:cs typeface="Section-Medium"/>
              </a:rPr>
              <a:t>Mise en cohérence des modalités d’avancement d’échelon avec les dispositions de l’article 148 de la loi de finances, </a:t>
            </a:r>
            <a:r>
              <a:rPr lang="fr-FR" sz="2200" dirty="0" smtClean="0">
                <a:latin typeface="Section-Medium"/>
                <a:cs typeface="Section-Medium"/>
              </a:rPr>
              <a:t>pour les 3 corps infirmiers B de l’Etat et pour le corps des techniciens paramédicaux civils du ministère de la défense</a:t>
            </a:r>
          </a:p>
          <a:p>
            <a:pPr lvl="1" algn="just"/>
            <a:endParaRPr lang="fr-FR" sz="2200" dirty="0" smtClean="0">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Conservation des réductions et majorations d’ancienneté accordées et non utilisées au titre des années antérieures à l’année 2016 </a:t>
            </a: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3436413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34</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7232749"/>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PARAMEDICAL</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2017</a:t>
            </a: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endParaRPr lang="fr-FR"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dirty="0" smtClean="0">
                <a:latin typeface="Section-Medium"/>
                <a:cs typeface="Section-Medium"/>
              </a:rPr>
              <a:t>A compter du 1</a:t>
            </a:r>
            <a:r>
              <a:rPr lang="fr-FR" baseline="30000" dirty="0" smtClean="0">
                <a:latin typeface="Section-Medium"/>
                <a:cs typeface="Section-Medium"/>
              </a:rPr>
              <a:t>er</a:t>
            </a:r>
            <a:r>
              <a:rPr lang="fr-FR" dirty="0" smtClean="0">
                <a:latin typeface="Section-Medium"/>
                <a:cs typeface="Section-Medium"/>
              </a:rPr>
              <a:t> janvier 2017 :</a:t>
            </a:r>
          </a:p>
          <a:p>
            <a:pPr marL="342900" indent="-342900" algn="just">
              <a:buFont typeface="Arial" panose="020B0604020202020204" pitchFamily="34" charset="0"/>
              <a:buChar char="•"/>
            </a:pPr>
            <a:endParaRPr lang="fr-FR" dirty="0" smtClean="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Les dispositions identiques (avancement d’échelon et de grade) applicables à l’ensemble des corps de catégorie B paramédicaux de l’Etat sont regroupées dans des dispositions statutaires communes.</a:t>
            </a:r>
          </a:p>
          <a:p>
            <a:pPr lvl="1" algn="just"/>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45210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35</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10279737"/>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Les grilles </a:t>
            </a:r>
            <a:r>
              <a:rPr lang="fr-FR" sz="2200" b="1" u="sng" dirty="0">
                <a:effectLst>
                  <a:outerShdw blurRad="38100" dist="38100" dir="2700000" algn="tl">
                    <a:srgbClr val="000000">
                      <a:alpha val="43137"/>
                    </a:srgbClr>
                  </a:outerShdw>
                </a:effectLst>
                <a:latin typeface="Section-Medium"/>
                <a:cs typeface="Section-Medium"/>
              </a:rPr>
              <a:t>A</a:t>
            </a:r>
            <a:r>
              <a:rPr lang="fr-FR" sz="2200" b="1" u="sng" dirty="0" smtClean="0">
                <a:effectLst>
                  <a:outerShdw blurRad="38100" dist="38100" dir="2700000" algn="tl">
                    <a:srgbClr val="000000">
                      <a:alpha val="43137"/>
                    </a:srgbClr>
                  </a:outerShdw>
                </a:effectLst>
                <a:latin typeface="Section-Medium"/>
                <a:cs typeface="Section-Medium"/>
              </a:rPr>
              <a:t> PARAMEDICAL</a:t>
            </a:r>
          </a:p>
          <a:p>
            <a:pPr algn="ctr"/>
            <a:endParaRPr lang="fr-FR"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b="1" u="sng" dirty="0" smtClean="0">
                <a:latin typeface="Section-Medium"/>
                <a:cs typeface="Section-Medium"/>
              </a:rPr>
              <a:t>Remarque liminaire </a:t>
            </a:r>
            <a:r>
              <a:rPr lang="fr-FR" dirty="0" smtClean="0">
                <a:latin typeface="Section-Medium"/>
                <a:cs typeface="Section-Medium"/>
              </a:rPr>
              <a:t>:</a:t>
            </a:r>
          </a:p>
          <a:p>
            <a:pPr marL="342900" indent="-342900" algn="just">
              <a:buFont typeface="Arial" panose="020B0604020202020204" pitchFamily="34" charset="0"/>
              <a:buChar char="•"/>
            </a:pPr>
            <a:endParaRPr lang="fr-FR" dirty="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Les grilles applicables aux infirmiers diplômés de l’Etat sont structurées différemment dans le versant FPH et dans les versants FPE et FPT. La différence dans les modalités d’accès à la catégorie A infirmiers lors de la création des corps et cadres d’emplois </a:t>
            </a:r>
            <a:r>
              <a:rPr lang="fr-FR" dirty="0" smtClean="0">
                <a:latin typeface="Section-Medium"/>
                <a:cs typeface="Section-Medium"/>
              </a:rPr>
              <a:t>expliquant </a:t>
            </a:r>
            <a:r>
              <a:rPr lang="fr-FR" dirty="0" smtClean="0">
                <a:latin typeface="Section-Medium"/>
                <a:cs typeface="Section-Medium"/>
              </a:rPr>
              <a:t>cette différence de structure (existence de deux classes dans le premier grade pour la FPE et la FPT)</a:t>
            </a:r>
          </a:p>
          <a:p>
            <a:pPr marL="800100" lvl="1" indent="-342900" algn="just">
              <a:buFont typeface="Arial" panose="020B0604020202020204" pitchFamily="34" charset="0"/>
              <a:buChar char="•"/>
            </a:pPr>
            <a:endParaRPr lang="fr-FR" dirty="0" smtClean="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Un </a:t>
            </a:r>
            <a:r>
              <a:rPr lang="fr-FR" b="1" dirty="0" smtClean="0">
                <a:latin typeface="Section-Medium"/>
                <a:cs typeface="Section-Medium"/>
              </a:rPr>
              <a:t>travail de rapprochement des grilles </a:t>
            </a:r>
            <a:r>
              <a:rPr lang="fr-FR" dirty="0" smtClean="0">
                <a:latin typeface="Section-Medium"/>
                <a:cs typeface="Section-Medium"/>
              </a:rPr>
              <a:t>est </a:t>
            </a:r>
            <a:r>
              <a:rPr lang="fr-FR" dirty="0" smtClean="0">
                <a:latin typeface="Section-Medium"/>
                <a:cs typeface="Section-Medium"/>
              </a:rPr>
              <a:t>encore </a:t>
            </a:r>
            <a:r>
              <a:rPr lang="fr-FR" dirty="0" smtClean="0">
                <a:latin typeface="Section-Medium"/>
                <a:cs typeface="Section-Medium"/>
              </a:rPr>
              <a:t>engagé dans le cadre de PPCR, dans le sens d’une </a:t>
            </a:r>
            <a:r>
              <a:rPr lang="fr-FR" b="1" dirty="0" smtClean="0">
                <a:latin typeface="Section-Medium"/>
                <a:cs typeface="Section-Medium"/>
              </a:rPr>
              <a:t>convergence totale des grilles 3 FP </a:t>
            </a:r>
            <a:r>
              <a:rPr lang="fr-FR" b="1" dirty="0" smtClean="0">
                <a:latin typeface="Section-Medium"/>
                <a:cs typeface="Section-Medium"/>
              </a:rPr>
              <a:t>qui doit intervenir en </a:t>
            </a:r>
            <a:r>
              <a:rPr lang="fr-FR" b="1" dirty="0" smtClean="0">
                <a:latin typeface="Section-Medium"/>
                <a:cs typeface="Section-Medium"/>
              </a:rPr>
              <a:t>2022.</a:t>
            </a:r>
          </a:p>
          <a:p>
            <a:pPr marL="800100" lvl="1" indent="-342900" algn="just">
              <a:buFont typeface="Arial" panose="020B0604020202020204" pitchFamily="34" charset="0"/>
              <a:buChar char="•"/>
            </a:pPr>
            <a:endParaRPr lang="fr-FR" dirty="0" smtClean="0">
              <a:latin typeface="Section-Medium"/>
              <a:cs typeface="Section-Medium"/>
            </a:endParaRPr>
          </a:p>
          <a:p>
            <a:pPr marL="800100" lvl="1" indent="-342900" algn="just">
              <a:buFont typeface="Arial" panose="020B0604020202020204" pitchFamily="34" charset="0"/>
              <a:buChar char="•"/>
            </a:pPr>
            <a:r>
              <a:rPr lang="fr-FR" dirty="0">
                <a:latin typeface="Section-Medium"/>
                <a:cs typeface="Section-Medium"/>
              </a:rPr>
              <a:t>Les écarts indiciaires entre la </a:t>
            </a:r>
            <a:r>
              <a:rPr lang="fr-FR" b="1" dirty="0">
                <a:latin typeface="Section-Medium"/>
                <a:cs typeface="Section-Medium"/>
              </a:rPr>
              <a:t>classe normale et la classe supérieure </a:t>
            </a:r>
            <a:r>
              <a:rPr lang="fr-FR" dirty="0">
                <a:latin typeface="Section-Medium"/>
                <a:cs typeface="Section-Medium"/>
              </a:rPr>
              <a:t>ont </a:t>
            </a:r>
            <a:r>
              <a:rPr lang="fr-FR" dirty="0" smtClean="0">
                <a:latin typeface="Section-Medium"/>
                <a:cs typeface="Section-Medium"/>
              </a:rPr>
              <a:t>ainsi </a:t>
            </a:r>
            <a:r>
              <a:rPr lang="fr-FR" dirty="0">
                <a:latin typeface="Section-Medium"/>
                <a:cs typeface="Section-Medium"/>
              </a:rPr>
              <a:t>été sensiblement </a:t>
            </a:r>
            <a:r>
              <a:rPr lang="fr-FR" dirty="0" smtClean="0">
                <a:latin typeface="Section-Medium"/>
                <a:cs typeface="Section-Medium"/>
              </a:rPr>
              <a:t>diminués.</a:t>
            </a:r>
            <a:endParaRPr lang="fr-FR" dirty="0">
              <a:latin typeface="Section-Medium"/>
              <a:cs typeface="Section-Medium"/>
            </a:endParaRPr>
          </a:p>
          <a:p>
            <a:pPr marL="800100" lvl="1" indent="-342900" algn="just">
              <a:buFont typeface="Arial" panose="020B0604020202020204" pitchFamily="34" charset="0"/>
              <a:buChar char="•"/>
            </a:pPr>
            <a:endParaRPr lang="fr-FR" b="1" dirty="0" smtClean="0">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708410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36</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429935"/>
            <a:ext cx="8463516" cy="5970865"/>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Les grilles A PARAMEDICAL</a:t>
            </a:r>
          </a:p>
          <a:p>
            <a:pPr algn="ctr"/>
            <a:endParaRPr lang="fr-FR"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r>
              <a:rPr lang="fr-FR" dirty="0">
                <a:latin typeface="Section-Medium"/>
                <a:cs typeface="Section-Medium"/>
              </a:rPr>
              <a:t>Au 1er janvier 2016, 4 points d’IM sont injectés dans les grilles, correspondant à la première phase du transfert primes / points de la catégorie A (9 points au total sur 2016 /2017</a:t>
            </a:r>
            <a:r>
              <a:rPr lang="fr-FR" dirty="0" smtClean="0">
                <a:latin typeface="Section-Medium"/>
                <a:cs typeface="Section-Medium"/>
              </a:rPr>
              <a:t>).</a:t>
            </a:r>
            <a:endParaRPr lang="fr-FR" dirty="0">
              <a:latin typeface="Section-Medium"/>
              <a:cs typeface="Section-Medium"/>
            </a:endParaRPr>
          </a:p>
          <a:p>
            <a:pPr marL="800100" lvl="1" indent="-342900" algn="just">
              <a:buFont typeface="Arial" panose="020B0604020202020204" pitchFamily="34" charset="0"/>
              <a:buChar char="•"/>
            </a:pPr>
            <a:r>
              <a:rPr lang="fr-FR" b="1" dirty="0" smtClean="0">
                <a:latin typeface="Section-Medium"/>
                <a:cs typeface="Section-Medium"/>
              </a:rPr>
              <a:t>Méthodologie de </a:t>
            </a:r>
            <a:r>
              <a:rPr lang="fr-FR" b="1" dirty="0" smtClean="0">
                <a:latin typeface="Section-Medium"/>
                <a:cs typeface="Section-Medium"/>
              </a:rPr>
              <a:t>construction des grilles aux corps et cadres d’emplois infirmiers </a:t>
            </a:r>
            <a:r>
              <a:rPr lang="fr-FR" b="1" dirty="0">
                <a:latin typeface="Section-Medium"/>
                <a:cs typeface="Section-Medium"/>
              </a:rPr>
              <a:t>:</a:t>
            </a:r>
          </a:p>
          <a:p>
            <a:pPr marL="1257300" lvl="2" indent="-342900" algn="just">
              <a:buFont typeface="Arial" panose="020B0604020202020204" pitchFamily="34" charset="0"/>
              <a:buChar char="•"/>
            </a:pPr>
            <a:r>
              <a:rPr lang="fr-FR" dirty="0" smtClean="0">
                <a:latin typeface="Section-Medium"/>
                <a:cs typeface="Section-Medium"/>
              </a:rPr>
              <a:t>L’indice de début des corps et cadres d’emplois infirmiers A évolue dans les mêmes conditions que l’indice de début des attachés, pour atteindre </a:t>
            </a:r>
            <a:r>
              <a:rPr lang="fr-FR" b="1" dirty="0" smtClean="0">
                <a:latin typeface="Section-Medium"/>
                <a:cs typeface="Section-Medium"/>
              </a:rPr>
              <a:t>l’IB 444 en 2019</a:t>
            </a:r>
            <a:r>
              <a:rPr lang="fr-FR" dirty="0" smtClean="0">
                <a:latin typeface="Section-Medium"/>
                <a:cs typeface="Section-Medium"/>
              </a:rPr>
              <a:t>.</a:t>
            </a:r>
          </a:p>
          <a:p>
            <a:pPr marL="1257300" lvl="2" indent="-342900" algn="just">
              <a:buFont typeface="Arial" panose="020B0604020202020204" pitchFamily="34" charset="0"/>
              <a:buChar char="•"/>
            </a:pPr>
            <a:r>
              <a:rPr lang="fr-FR" b="1" dirty="0" smtClean="0">
                <a:latin typeface="Section-Medium"/>
                <a:cs typeface="Section-Medium"/>
              </a:rPr>
              <a:t>Les équilibres indiciaires internes à la filière paramédicale sont préservés. </a:t>
            </a:r>
            <a:r>
              <a:rPr lang="fr-FR" dirty="0" smtClean="0">
                <a:latin typeface="Section-Medium"/>
                <a:cs typeface="Section-Medium"/>
              </a:rPr>
              <a:t>La progression au sein des corps/cadres d’emplois s’inscrit dans le cadre d’un parcours de formation diplômant : l’indice terminal du 1</a:t>
            </a:r>
            <a:r>
              <a:rPr lang="fr-FR" baseline="30000" dirty="0" smtClean="0">
                <a:latin typeface="Section-Medium"/>
                <a:cs typeface="Section-Medium"/>
              </a:rPr>
              <a:t>er</a:t>
            </a:r>
            <a:r>
              <a:rPr lang="fr-FR" dirty="0" smtClean="0">
                <a:latin typeface="Section-Medium"/>
                <a:cs typeface="Section-Medium"/>
              </a:rPr>
              <a:t> grade des corps et cadres d’emplois de cadres de santé suit celui des attachés (IB 821 en 2019).</a:t>
            </a:r>
          </a:p>
          <a:p>
            <a:pPr marL="1257300" lvl="2" indent="-342900" algn="just">
              <a:buFont typeface="Arial" panose="020B0604020202020204" pitchFamily="34" charset="0"/>
              <a:buChar char="•"/>
            </a:pPr>
            <a:r>
              <a:rPr lang="fr-FR" dirty="0" smtClean="0">
                <a:latin typeface="Section-Medium"/>
                <a:cs typeface="Section-Medium"/>
              </a:rPr>
              <a:t>Les bornes sommitales des corps et cadres d’emplois infirmiers et infirmiers spécialisés ont été construits par cohérence avec ce bornage, tout en </a:t>
            </a:r>
            <a:r>
              <a:rPr lang="fr-FR" dirty="0" smtClean="0">
                <a:latin typeface="Section-Medium"/>
                <a:cs typeface="Section-Medium"/>
              </a:rPr>
              <a:t>garantissant l’écart </a:t>
            </a:r>
            <a:r>
              <a:rPr lang="fr-FR" dirty="0" smtClean="0">
                <a:latin typeface="Section-Medium"/>
                <a:cs typeface="Section-Medium"/>
              </a:rPr>
              <a:t>existant aujourd’hui avec le B paramédical (40 points d’IM pour les IDE, environ 65 points d’IM pour les IBODE/puéricultrices, et environ 80 points d’IM pour le sommet de la carrière IADE.) </a:t>
            </a:r>
          </a:p>
        </p:txBody>
      </p:sp>
    </p:spTree>
    <p:extLst>
      <p:ext uri="{BB962C8B-B14F-4D97-AF65-F5344CB8AC3E}">
        <p14:creationId xmlns:p14="http://schemas.microsoft.com/office/powerpoint/2010/main" val="3963007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37</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1125360"/>
            <a:ext cx="8463516" cy="15758160"/>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Les grilles A </a:t>
            </a:r>
            <a:r>
              <a:rPr lang="fr-FR" sz="2200" b="1" u="sng" dirty="0" smtClean="0">
                <a:effectLst>
                  <a:outerShdw blurRad="38100" dist="38100" dir="2700000" algn="tl">
                    <a:srgbClr val="000000">
                      <a:alpha val="43137"/>
                    </a:srgbClr>
                  </a:outerShdw>
                </a:effectLst>
                <a:latin typeface="Section-Medium"/>
                <a:cs typeface="Section-Medium"/>
              </a:rPr>
              <a:t>PARAMEDICAL</a:t>
            </a: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dirty="0" smtClean="0">
              <a:effectLst>
                <a:outerShdw blurRad="38100" dist="38100" dir="2700000" algn="tl">
                  <a:srgbClr val="000000">
                    <a:alpha val="43137"/>
                  </a:srgbClr>
                </a:outerShdw>
              </a:effectLst>
              <a:latin typeface="Section-Medium"/>
              <a:cs typeface="Section-Medium"/>
            </a:endParaRPr>
          </a:p>
          <a:p>
            <a:pPr marL="1257300" lvl="2" indent="-342900" algn="just">
              <a:buFont typeface="Arial" panose="020B0604020202020204" pitchFamily="34" charset="0"/>
              <a:buChar char="•"/>
            </a:pPr>
            <a:r>
              <a:rPr lang="fr-FR" b="1" dirty="0">
                <a:latin typeface="Section-Medium"/>
                <a:cs typeface="Section-Medium"/>
              </a:rPr>
              <a:t>Le gain de points moyen s’établit à 19,2 points d’IM pour la FPE et la FPT (infirmiers diplômés d’Etat, et à 20,6 points pour la FPH, IDE et infirmiers spécialisés</a:t>
            </a:r>
            <a:r>
              <a:rPr lang="fr-FR" b="1" dirty="0" smtClean="0">
                <a:latin typeface="Section-Medium"/>
                <a:cs typeface="Section-Medium"/>
              </a:rPr>
              <a:t>).</a:t>
            </a:r>
          </a:p>
          <a:p>
            <a:pPr marL="1257300" lvl="2" indent="-342900" algn="just">
              <a:buFont typeface="Arial" panose="020B0604020202020204" pitchFamily="34" charset="0"/>
              <a:buChar char="•"/>
            </a:pPr>
            <a:endParaRPr lang="fr-FR" b="1" dirty="0">
              <a:latin typeface="Section-Medium"/>
              <a:cs typeface="Section-Medium"/>
            </a:endParaRPr>
          </a:p>
          <a:p>
            <a:pPr marL="1257300" lvl="2" indent="-342900" algn="just">
              <a:buFont typeface="Arial" panose="020B0604020202020204" pitchFamily="34" charset="0"/>
              <a:buChar char="•"/>
            </a:pPr>
            <a:r>
              <a:rPr lang="fr-FR" b="1" u="sng" dirty="0" smtClean="0">
                <a:solidFill>
                  <a:srgbClr val="FF0000"/>
                </a:solidFill>
                <a:latin typeface="Section-Medium"/>
                <a:cs typeface="Section-Medium"/>
              </a:rPr>
              <a:t>Erratum grille FPE/FPT </a:t>
            </a:r>
            <a:r>
              <a:rPr lang="fr-FR" b="1" dirty="0" smtClean="0">
                <a:latin typeface="Section-Medium"/>
                <a:cs typeface="Section-Medium"/>
              </a:rPr>
              <a:t>: 2 indices de la classe normale des corps et cadres d’emplois infirmiers A en 2016, et 1 indice de la classe normale en 2017 ont fait l’objet d’une correction. (nouvelle version remise sur table)</a:t>
            </a:r>
            <a:endParaRPr lang="fr-FR" b="1" dirty="0">
              <a:latin typeface="Section-Medium"/>
              <a:cs typeface="Section-Medium"/>
            </a:endParaRPr>
          </a:p>
          <a:p>
            <a:pPr marL="1257300" lvl="2" indent="-342900" algn="just">
              <a:buFont typeface="Arial" panose="020B0604020202020204" pitchFamily="34" charset="0"/>
              <a:buChar char="•"/>
            </a:pPr>
            <a:endParaRPr lang="fr-FR" dirty="0">
              <a:latin typeface="Section-Medium"/>
              <a:cs typeface="Section-Medium"/>
            </a:endParaRPr>
          </a:p>
          <a:p>
            <a:pPr lvl="2" algn="just"/>
            <a:endParaRPr lang="fr-FR" dirty="0">
              <a:latin typeface="Section-Medium"/>
              <a:cs typeface="Section-Medium"/>
            </a:endParaRPr>
          </a:p>
          <a:p>
            <a:pPr marL="1257300" lvl="2" indent="-342900" algn="just">
              <a:buFont typeface="Arial" panose="020B0604020202020204" pitchFamily="34" charset="0"/>
              <a:buChar char="•"/>
            </a:pPr>
            <a:endParaRPr lang="fr-FR" dirty="0">
              <a:latin typeface="Section-Medium"/>
              <a:cs typeface="Section-Medium"/>
            </a:endParaRPr>
          </a:p>
          <a:p>
            <a:pPr marL="1257300" lvl="2" indent="-342900" algn="just">
              <a:buFont typeface="Arial" panose="020B0604020202020204" pitchFamily="34" charset="0"/>
              <a:buChar char="•"/>
            </a:pPr>
            <a:endParaRPr lang="fr-FR" dirty="0">
              <a:latin typeface="Section-Medium"/>
              <a:cs typeface="Section-Medium"/>
            </a:endParaRPr>
          </a:p>
          <a:p>
            <a:pPr marL="800100" lvl="1" indent="-342900" algn="just">
              <a:buFont typeface="Arial" panose="020B0604020202020204" pitchFamily="34" charset="0"/>
              <a:buChar char="•"/>
            </a:pPr>
            <a:endParaRPr lang="fr-FR" sz="2200" dirty="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a:effectLst>
                <a:outerShdw blurRad="38100" dist="38100" dir="2700000" algn="tl">
                  <a:srgbClr val="000000">
                    <a:alpha val="43137"/>
                  </a:srgbClr>
                </a:outerShdw>
              </a:effectLst>
              <a:latin typeface="Section-Medium"/>
              <a:cs typeface="Section-Medium"/>
            </a:endParaRPr>
          </a:p>
          <a:p>
            <a:pPr lvl="1" algn="just"/>
            <a:endParaRPr lang="fr-FR" sz="2200" dirty="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a:effectLst>
                <a:outerShdw blurRad="38100" dist="38100" dir="2700000" algn="tl">
                  <a:srgbClr val="000000">
                    <a:alpha val="43137"/>
                  </a:srgbClr>
                </a:outerShdw>
              </a:effectLst>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b="1" u="sng" dirty="0">
              <a:latin typeface="Section-Medium"/>
              <a:cs typeface="Section-Medium"/>
            </a:endParaRPr>
          </a:p>
          <a:p>
            <a:pPr algn="just"/>
            <a:endParaRPr lang="fr-FR" dirty="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a:p>
            <a:pPr marL="1257300" lvl="2" indent="-342900" algn="just">
              <a:buFont typeface="Arial" panose="020B0604020202020204" pitchFamily="34" charset="0"/>
              <a:buChar char="•"/>
            </a:pPr>
            <a:endParaRPr lang="fr-FR" dirty="0">
              <a:latin typeface="Section-Medium"/>
              <a:cs typeface="Section-Medium"/>
            </a:endParaRPr>
          </a:p>
          <a:p>
            <a:pPr lvl="2" algn="just"/>
            <a:endParaRPr lang="fr-FR" dirty="0" smtClean="0">
              <a:latin typeface="Section-Medium"/>
              <a:cs typeface="Section-Medium"/>
            </a:endParaRPr>
          </a:p>
          <a:p>
            <a:pPr marL="1257300" lvl="2" indent="-342900" algn="just">
              <a:buFont typeface="Arial" panose="020B0604020202020204" pitchFamily="34" charset="0"/>
              <a:buChar char="•"/>
            </a:pPr>
            <a:endParaRPr lang="fr-FR" dirty="0" smtClean="0">
              <a:latin typeface="Section-Medium"/>
              <a:cs typeface="Section-Medium"/>
            </a:endParaRPr>
          </a:p>
          <a:p>
            <a:pPr marL="1257300" lvl="2" indent="-342900" algn="just">
              <a:buFont typeface="Arial" panose="020B0604020202020204" pitchFamily="34" charset="0"/>
              <a:buChar char="•"/>
            </a:pPr>
            <a:endParaRPr lang="fr-FR" dirty="0">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3681903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38</a:t>
            </a:fld>
            <a:endParaRPr lang="fr-FR" alt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839811"/>
            <a:ext cx="7934944" cy="561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812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39</a:t>
            </a:fld>
            <a:endParaRPr lang="fr-FR" alt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76" y="933450"/>
            <a:ext cx="7497949" cy="530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7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4</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95693" y="515760"/>
            <a:ext cx="8678641" cy="6678751"/>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Focus sur la méthode de construction des nouvelles grilles indiciaires</a:t>
            </a:r>
          </a:p>
          <a:p>
            <a:pPr lvl="1" algn="just"/>
            <a:r>
              <a:rPr lang="fr-FR" dirty="0" smtClean="0">
                <a:latin typeface="Section-Medium"/>
                <a:cs typeface="Section-Medium"/>
              </a:rPr>
              <a:t>Compte-tenu de l’ampleur du chantier statutaire et indiciaire à conduire sur une période très resserrée, le Gouvernement a privilégié une </a:t>
            </a:r>
            <a:r>
              <a:rPr lang="fr-FR" b="1" dirty="0" smtClean="0">
                <a:solidFill>
                  <a:schemeClr val="tx2">
                    <a:lumMod val="60000"/>
                    <a:lumOff val="40000"/>
                  </a:schemeClr>
                </a:solidFill>
                <a:latin typeface="Section-Medium"/>
                <a:cs typeface="Section-Medium"/>
              </a:rPr>
              <a:t>méthode très  « mécaniste » </a:t>
            </a:r>
            <a:r>
              <a:rPr lang="fr-FR" dirty="0" smtClean="0">
                <a:latin typeface="Section-Medium"/>
                <a:cs typeface="Section-Medium"/>
              </a:rPr>
              <a:t>de construction des grilles, obéissant aux principes suivants  : </a:t>
            </a:r>
          </a:p>
          <a:p>
            <a:pPr lvl="2" algn="just"/>
            <a:endParaRPr lang="fr-FR" sz="2000" i="1" dirty="0">
              <a:latin typeface="Section-Medium"/>
              <a:cs typeface="Section-Medium"/>
            </a:endParaRPr>
          </a:p>
          <a:p>
            <a:pPr lvl="2" algn="just"/>
            <a:endParaRPr lang="fr-FR" sz="2000" i="1" dirty="0" smtClean="0">
              <a:latin typeface="Section-Medium"/>
              <a:cs typeface="Section-Medium"/>
            </a:endParaRPr>
          </a:p>
          <a:p>
            <a:pPr marL="800100" lvl="1" indent="-342900" algn="just">
              <a:buFont typeface="Arial" panose="020B0604020202020204" pitchFamily="34" charset="0"/>
              <a:buChar char="•"/>
            </a:pPr>
            <a:endParaRPr lang="fr-FR" sz="2200" dirty="0" smtClean="0">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
        <p:nvSpPr>
          <p:cNvPr id="7" name="Rectangle 6"/>
          <p:cNvSpPr/>
          <p:nvPr/>
        </p:nvSpPr>
        <p:spPr>
          <a:xfrm>
            <a:off x="95693" y="2276475"/>
            <a:ext cx="8678642" cy="3810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ZoneTexte 7"/>
          <p:cNvSpPr txBox="1"/>
          <p:nvPr/>
        </p:nvSpPr>
        <p:spPr>
          <a:xfrm>
            <a:off x="342901" y="2225338"/>
            <a:ext cx="8343899" cy="4462760"/>
          </a:xfrm>
          <a:prstGeom prst="rect">
            <a:avLst/>
          </a:prstGeom>
          <a:noFill/>
        </p:spPr>
        <p:txBody>
          <a:bodyPr wrap="square" rtlCol="0">
            <a:spAutoFit/>
          </a:bodyPr>
          <a:lstStyle/>
          <a:p>
            <a:pPr algn="ctr"/>
            <a:r>
              <a:rPr lang="fr-FR" i="1" dirty="0" smtClean="0">
                <a:solidFill>
                  <a:schemeClr val="tx2">
                    <a:lumMod val="60000"/>
                    <a:lumOff val="40000"/>
                  </a:schemeClr>
                </a:solidFill>
                <a:latin typeface="Section-Medium"/>
                <a:cs typeface="Section-Medium"/>
              </a:rPr>
              <a:t>Les grands principes de la construction des grilles</a:t>
            </a:r>
          </a:p>
          <a:p>
            <a:pPr algn="ctr"/>
            <a:endParaRPr lang="fr-FR" i="1" dirty="0" smtClean="0">
              <a:solidFill>
                <a:schemeClr val="tx2">
                  <a:lumMod val="60000"/>
                  <a:lumOff val="40000"/>
                </a:schemeClr>
              </a:solidFill>
              <a:latin typeface="Section-Medium"/>
              <a:cs typeface="Section-Medium"/>
            </a:endParaRPr>
          </a:p>
          <a:p>
            <a:pPr marL="285750" indent="-285750" algn="just">
              <a:buFontTx/>
              <a:buChar char="-"/>
            </a:pPr>
            <a:r>
              <a:rPr lang="fr-FR" b="1" i="1" dirty="0" smtClean="0">
                <a:latin typeface="Section-Medium"/>
                <a:cs typeface="Section-Medium"/>
              </a:rPr>
              <a:t>Gain </a:t>
            </a:r>
            <a:r>
              <a:rPr lang="fr-FR" b="1" i="1" dirty="0">
                <a:latin typeface="Section-Medium"/>
                <a:cs typeface="Section-Medium"/>
              </a:rPr>
              <a:t>indiciaire moyen </a:t>
            </a:r>
            <a:r>
              <a:rPr lang="fr-FR" i="1" dirty="0" smtClean="0">
                <a:latin typeface="Section-Medium"/>
                <a:cs typeface="Section-Medium"/>
              </a:rPr>
              <a:t>analogue à celui constaté pour les agents de la même catégorie hiérarchique, relevant de la grille-type annexée au protocole (calcul effectué au regard de </a:t>
            </a:r>
            <a:r>
              <a:rPr lang="fr-FR" i="1" dirty="0">
                <a:latin typeface="Section-Medium"/>
                <a:cs typeface="Section-Medium"/>
              </a:rPr>
              <a:t>la répartition des effectifs entre les </a:t>
            </a:r>
            <a:r>
              <a:rPr lang="fr-FR" i="1" dirty="0" smtClean="0">
                <a:latin typeface="Section-Medium"/>
                <a:cs typeface="Section-Medium"/>
              </a:rPr>
              <a:t>échelons) </a:t>
            </a:r>
            <a:r>
              <a:rPr lang="fr-FR" i="1" dirty="0">
                <a:latin typeface="Section-Medium"/>
                <a:cs typeface="Section-Medium"/>
              </a:rPr>
              <a:t>;</a:t>
            </a:r>
          </a:p>
          <a:p>
            <a:pPr marL="285750" indent="-285750" algn="just">
              <a:buFontTx/>
              <a:buChar char="-"/>
            </a:pPr>
            <a:r>
              <a:rPr lang="fr-FR" b="1" i="1" dirty="0">
                <a:latin typeface="Section-Medium"/>
                <a:cs typeface="Section-Medium"/>
              </a:rPr>
              <a:t>Bornes indiciaires </a:t>
            </a:r>
            <a:r>
              <a:rPr lang="fr-FR" i="1" dirty="0">
                <a:latin typeface="Section-Medium"/>
                <a:cs typeface="Section-Medium"/>
              </a:rPr>
              <a:t>identiques lorsqu’elles sont identiques aux </a:t>
            </a:r>
            <a:r>
              <a:rPr lang="fr-FR" i="1" dirty="0" smtClean="0">
                <a:latin typeface="Section-Medium"/>
                <a:cs typeface="Section-Medium"/>
              </a:rPr>
              <a:t>carrières </a:t>
            </a:r>
            <a:r>
              <a:rPr lang="fr-FR" i="1" dirty="0">
                <a:latin typeface="Section-Medium"/>
                <a:cs typeface="Section-Medium"/>
              </a:rPr>
              <a:t>types </a:t>
            </a:r>
            <a:r>
              <a:rPr lang="fr-FR" i="1" dirty="0" smtClean="0">
                <a:latin typeface="Section-Medium"/>
                <a:cs typeface="Section-Medium"/>
              </a:rPr>
              <a:t>annexées au protocole ; lorsque les bornes ne sont pas aujourd’hui identiques, les écarts indiciaires existants avec les bornes des carrières types ont été maintenus </a:t>
            </a:r>
            <a:r>
              <a:rPr lang="fr-FR" i="1" dirty="0">
                <a:latin typeface="Section-Medium"/>
                <a:cs typeface="Section-Medium"/>
              </a:rPr>
              <a:t>(en </a:t>
            </a:r>
            <a:r>
              <a:rPr lang="fr-FR" i="1" dirty="0" smtClean="0">
                <a:latin typeface="Section-Medium"/>
                <a:cs typeface="Section-Medium"/>
              </a:rPr>
              <a:t>IM</a:t>
            </a:r>
            <a:r>
              <a:rPr lang="fr-FR" i="1" dirty="0">
                <a:latin typeface="Section-Medium"/>
                <a:cs typeface="Section-Medium"/>
              </a:rPr>
              <a:t>)  </a:t>
            </a:r>
            <a:r>
              <a:rPr lang="fr-FR" i="1" dirty="0" smtClean="0">
                <a:latin typeface="Section-Medium"/>
                <a:cs typeface="Section-Medium"/>
              </a:rPr>
              <a:t>;</a:t>
            </a:r>
            <a:endParaRPr lang="fr-FR" i="1" dirty="0">
              <a:latin typeface="Section-Medium"/>
              <a:cs typeface="Section-Medium"/>
            </a:endParaRPr>
          </a:p>
          <a:p>
            <a:pPr marL="285750" indent="-285750" algn="just">
              <a:buFontTx/>
              <a:buChar char="-"/>
            </a:pPr>
            <a:r>
              <a:rPr lang="fr-FR" b="1" i="1" dirty="0" smtClean="0">
                <a:latin typeface="Section-Medium"/>
                <a:cs typeface="Section-Medium"/>
              </a:rPr>
              <a:t>Les durées </a:t>
            </a:r>
            <a:r>
              <a:rPr lang="fr-FR" b="1" i="1" dirty="0">
                <a:latin typeface="Section-Medium"/>
                <a:cs typeface="Section-Medium"/>
              </a:rPr>
              <a:t>des carrières </a:t>
            </a:r>
            <a:r>
              <a:rPr lang="fr-FR" i="1" dirty="0" smtClean="0">
                <a:latin typeface="Section-Medium"/>
                <a:cs typeface="Section-Medium"/>
              </a:rPr>
              <a:t>sont modifiées </a:t>
            </a:r>
            <a:r>
              <a:rPr lang="fr-FR" i="1" dirty="0">
                <a:latin typeface="Section-Medium"/>
                <a:cs typeface="Section-Medium"/>
              </a:rPr>
              <a:t>selon les mêmes modalités que le grade analogue du corps </a:t>
            </a:r>
            <a:r>
              <a:rPr lang="fr-FR" i="1" dirty="0" smtClean="0">
                <a:latin typeface="Section-Medium"/>
                <a:cs typeface="Section-Medium"/>
              </a:rPr>
              <a:t>ou cadre d’emplois «</a:t>
            </a:r>
            <a:r>
              <a:rPr lang="fr-FR" i="1" dirty="0">
                <a:latin typeface="Section-Medium"/>
                <a:cs typeface="Section-Medium"/>
              </a:rPr>
              <a:t> type » </a:t>
            </a:r>
            <a:r>
              <a:rPr lang="fr-FR" i="1" dirty="0" smtClean="0">
                <a:latin typeface="Section-Medium"/>
                <a:cs typeface="Section-Medium"/>
              </a:rPr>
              <a:t>;</a:t>
            </a:r>
          </a:p>
          <a:p>
            <a:pPr marL="285750" indent="-285750" algn="just">
              <a:buFontTx/>
              <a:buChar char="-"/>
            </a:pPr>
            <a:r>
              <a:rPr lang="fr-FR" i="1" dirty="0" smtClean="0">
                <a:latin typeface="Section-Medium"/>
                <a:cs typeface="Section-Medium"/>
              </a:rPr>
              <a:t>Les </a:t>
            </a:r>
            <a:r>
              <a:rPr lang="fr-FR" b="1" i="1" dirty="0">
                <a:latin typeface="Section-Medium"/>
                <a:cs typeface="Section-Medium"/>
              </a:rPr>
              <a:t>inversions de </a:t>
            </a:r>
            <a:r>
              <a:rPr lang="fr-FR" b="1" i="1" dirty="0" smtClean="0">
                <a:latin typeface="Section-Medium"/>
                <a:cs typeface="Section-Medium"/>
              </a:rPr>
              <a:t>carrière ont été proscrites </a:t>
            </a:r>
            <a:r>
              <a:rPr lang="fr-FR" i="1" dirty="0" smtClean="0">
                <a:latin typeface="Section-Medium"/>
                <a:cs typeface="Section-Medium"/>
              </a:rPr>
              <a:t>et, </a:t>
            </a:r>
            <a:r>
              <a:rPr lang="fr-FR" i="1" dirty="0">
                <a:latin typeface="Section-Medium"/>
                <a:cs typeface="Section-Medium"/>
              </a:rPr>
              <a:t>dans la mesure du possible, </a:t>
            </a:r>
            <a:r>
              <a:rPr lang="fr-FR" i="1" dirty="0" smtClean="0">
                <a:latin typeface="Section-Medium"/>
                <a:cs typeface="Section-Medium"/>
              </a:rPr>
              <a:t>les enjambements (accès au corps/cadre d’emplois avant et après réforme).</a:t>
            </a:r>
          </a:p>
          <a:p>
            <a:pPr marL="285750" indent="-285750" algn="just">
              <a:buFontTx/>
              <a:buChar char="-"/>
            </a:pPr>
            <a:endParaRPr lang="fr-FR" sz="1600" i="1" dirty="0">
              <a:latin typeface="Section-Medium"/>
              <a:cs typeface="Section-Medium"/>
            </a:endParaRPr>
          </a:p>
          <a:p>
            <a:pPr marL="285750" indent="-285750" algn="just">
              <a:buFontTx/>
              <a:buChar char="-"/>
            </a:pPr>
            <a:endParaRPr lang="fr-FR" sz="1600" i="1" dirty="0">
              <a:latin typeface="Section-Medium"/>
              <a:cs typeface="Section-Medium"/>
            </a:endParaRPr>
          </a:p>
        </p:txBody>
      </p:sp>
    </p:spTree>
    <p:extLst>
      <p:ext uri="{BB962C8B-B14F-4D97-AF65-F5344CB8AC3E}">
        <p14:creationId xmlns:p14="http://schemas.microsoft.com/office/powerpoint/2010/main" val="2004716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40</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9787295"/>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Infirmiers A FPE</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2016</a:t>
            </a:r>
            <a:endParaRPr lang="fr-FR" sz="2200" b="1" u="sng" dirty="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endParaRPr lang="fr-FR"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dirty="0" smtClean="0">
                <a:latin typeface="Section-Medium"/>
                <a:cs typeface="Section-Medium"/>
              </a:rPr>
              <a:t>A compter du 1</a:t>
            </a:r>
            <a:r>
              <a:rPr lang="fr-FR" baseline="30000" dirty="0" smtClean="0">
                <a:latin typeface="Section-Medium"/>
                <a:cs typeface="Section-Medium"/>
              </a:rPr>
              <a:t>er</a:t>
            </a:r>
            <a:r>
              <a:rPr lang="fr-FR" dirty="0" smtClean="0">
                <a:latin typeface="Section-Medium"/>
                <a:cs typeface="Section-Medium"/>
              </a:rPr>
              <a:t> janvier 2016 :</a:t>
            </a:r>
          </a:p>
          <a:p>
            <a:pPr marL="342900" indent="-342900" algn="just">
              <a:buFont typeface="Arial" panose="020B0604020202020204" pitchFamily="34" charset="0"/>
              <a:buChar char="•"/>
            </a:pPr>
            <a:endParaRPr lang="fr-FR" dirty="0" smtClean="0">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Mise en cohérence des modalités d’avancement d’échelon avec les dispositions de l’article 148 de la loi de finances pour 2016  </a:t>
            </a:r>
            <a:r>
              <a:rPr lang="fr-FR" sz="2200" dirty="0">
                <a:latin typeface="Section-Medium"/>
                <a:cs typeface="Section-Medium"/>
              </a:rPr>
              <a:t>pour les 3 corps infirmiers </a:t>
            </a:r>
            <a:r>
              <a:rPr lang="fr-FR" sz="2200" dirty="0" smtClean="0">
                <a:latin typeface="Section-Medium"/>
                <a:cs typeface="Section-Medium"/>
              </a:rPr>
              <a:t>A </a:t>
            </a:r>
            <a:r>
              <a:rPr lang="fr-FR" sz="2200" dirty="0">
                <a:latin typeface="Section-Medium"/>
                <a:cs typeface="Section-Medium"/>
              </a:rPr>
              <a:t>de l’Etat </a:t>
            </a:r>
            <a:r>
              <a:rPr lang="fr-FR" sz="2200" dirty="0" smtClean="0">
                <a:latin typeface="Section-Medium"/>
                <a:cs typeface="Section-Medium"/>
              </a:rPr>
              <a:t>régis par le décret du 9 mai 2012 </a:t>
            </a:r>
          </a:p>
          <a:p>
            <a:pPr marL="800100" lvl="1" indent="-342900" algn="just">
              <a:buFont typeface="Arial" panose="020B0604020202020204" pitchFamily="34" charset="0"/>
              <a:buChar char="•"/>
            </a:pPr>
            <a:endParaRPr lang="fr-FR" sz="2200" dirty="0">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Une disposition relative à la conservation </a:t>
            </a:r>
            <a:r>
              <a:rPr lang="fr-FR" sz="2200" dirty="0">
                <a:latin typeface="Section-Medium"/>
                <a:cs typeface="Section-Medium"/>
              </a:rPr>
              <a:t>des réductions et majorations d’ancienneté accordées et non utilisées au titre des années antérieures à l’année </a:t>
            </a:r>
            <a:r>
              <a:rPr lang="fr-FR" sz="2200" dirty="0" smtClean="0">
                <a:latin typeface="Section-Medium"/>
                <a:cs typeface="Section-Medium"/>
              </a:rPr>
              <a:t>2016 également prévue </a:t>
            </a:r>
            <a:endParaRPr lang="fr-FR" sz="2200" dirty="0">
              <a:latin typeface="Section-Medium"/>
              <a:cs typeface="Section-Medium"/>
            </a:endParaRPr>
          </a:p>
          <a:p>
            <a:pPr lvl="1" algn="just"/>
            <a:endParaRPr lang="fr-FR" sz="2200" dirty="0">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325857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41</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10679847"/>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Infirmiers A FPE</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a:t>
            </a:r>
            <a:r>
              <a:rPr lang="fr-FR" sz="2200" b="1" u="sng" dirty="0" smtClean="0">
                <a:effectLst>
                  <a:outerShdw blurRad="38100" dist="38100" dir="2700000" algn="tl">
                    <a:srgbClr val="000000">
                      <a:alpha val="43137"/>
                    </a:srgbClr>
                  </a:outerShdw>
                </a:effectLst>
                <a:latin typeface="Section-Medium"/>
                <a:cs typeface="Section-Medium"/>
              </a:rPr>
              <a:t>2017</a:t>
            </a:r>
          </a:p>
          <a:p>
            <a:pPr algn="ctr"/>
            <a:endParaRPr lang="fr-FR" dirty="0" smtClean="0">
              <a:effectLst>
                <a:outerShdw blurRad="38100" dist="38100" dir="2700000" algn="tl">
                  <a:srgbClr val="000000">
                    <a:alpha val="43137"/>
                  </a:srgbClr>
                </a:outerShdw>
              </a:effectLst>
              <a:latin typeface="Section-Medium"/>
              <a:cs typeface="Section-Medium"/>
            </a:endParaRPr>
          </a:p>
          <a:p>
            <a:pPr marL="342900" indent="-342900" algn="just">
              <a:buFont typeface="Arial" panose="020B0604020202020204" pitchFamily="34" charset="0"/>
              <a:buChar char="•"/>
            </a:pPr>
            <a:r>
              <a:rPr lang="fr-FR" dirty="0" smtClean="0">
                <a:latin typeface="Section-Medium"/>
                <a:cs typeface="Section-Medium"/>
              </a:rPr>
              <a:t>A compter du 1</a:t>
            </a:r>
            <a:r>
              <a:rPr lang="fr-FR" baseline="30000" dirty="0" smtClean="0">
                <a:latin typeface="Section-Medium"/>
                <a:cs typeface="Section-Medium"/>
              </a:rPr>
              <a:t>er</a:t>
            </a:r>
            <a:r>
              <a:rPr lang="fr-FR" dirty="0" smtClean="0">
                <a:latin typeface="Section-Medium"/>
                <a:cs typeface="Section-Medium"/>
              </a:rPr>
              <a:t> janvier 2017 </a:t>
            </a:r>
            <a:r>
              <a:rPr lang="fr-FR" dirty="0" smtClean="0">
                <a:latin typeface="Section-Medium"/>
                <a:cs typeface="Section-Medium"/>
              </a:rPr>
              <a:t>:</a:t>
            </a:r>
          </a:p>
          <a:p>
            <a:pPr algn="just"/>
            <a:endParaRPr lang="fr-FR" dirty="0" smtClean="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La </a:t>
            </a:r>
            <a:r>
              <a:rPr lang="fr-FR" dirty="0">
                <a:latin typeface="Section-Medium"/>
                <a:cs typeface="Section-Medium"/>
              </a:rPr>
              <a:t>durée de carrière diminue d’1 année dans la classe normale (réduction liée à la suppression du premier échelon), reste inchangée dans la classe supérieure, et est </a:t>
            </a:r>
            <a:r>
              <a:rPr lang="fr-FR" dirty="0" smtClean="0">
                <a:latin typeface="Section-Medium"/>
                <a:cs typeface="Section-Medium"/>
              </a:rPr>
              <a:t>diminuée </a:t>
            </a:r>
            <a:r>
              <a:rPr lang="fr-FR" dirty="0">
                <a:latin typeface="Section-Medium"/>
                <a:cs typeface="Section-Medium"/>
              </a:rPr>
              <a:t>de 6 mois en </a:t>
            </a:r>
            <a:r>
              <a:rPr lang="fr-FR" dirty="0" smtClean="0">
                <a:latin typeface="Section-Medium"/>
                <a:cs typeface="Section-Medium"/>
              </a:rPr>
              <a:t>hors-classe </a:t>
            </a:r>
            <a:r>
              <a:rPr lang="fr-FR" dirty="0" smtClean="0">
                <a:latin typeface="Section-Medium"/>
                <a:cs typeface="Section-Medium"/>
              </a:rPr>
              <a:t>;</a:t>
            </a:r>
          </a:p>
          <a:p>
            <a:pPr lvl="1" algn="just"/>
            <a:endParaRPr lang="fr-FR" dirty="0" smtClean="0">
              <a:latin typeface="Section-Medium"/>
              <a:cs typeface="Section-Medium"/>
            </a:endParaRPr>
          </a:p>
          <a:p>
            <a:pPr marL="800100" lvl="1" indent="-342900" algn="just">
              <a:buFont typeface="Arial" panose="020B0604020202020204" pitchFamily="34" charset="0"/>
              <a:buChar char="•"/>
            </a:pPr>
            <a:r>
              <a:rPr lang="fr-FR" dirty="0" smtClean="0">
                <a:latin typeface="Section-Medium"/>
                <a:cs typeface="Section-Medium"/>
              </a:rPr>
              <a:t>Les nouvelles plages d’appel pour les avancements de classe visent à </a:t>
            </a:r>
            <a:r>
              <a:rPr lang="fr-FR" b="1" dirty="0" smtClean="0">
                <a:latin typeface="Section-Medium"/>
                <a:cs typeface="Section-Medium"/>
              </a:rPr>
              <a:t>maintenir l’ancienneté de services requise pour atteindre l’échelon d’appel : </a:t>
            </a:r>
          </a:p>
          <a:p>
            <a:pPr lvl="2"/>
            <a:r>
              <a:rPr lang="fr-FR" dirty="0">
                <a:latin typeface="Section-Medium"/>
                <a:cs typeface="Section-Medium"/>
              </a:rPr>
              <a:t>Avancement classe supérieure : actuellement 5e échelon (soit 9 ans pour atteindre la plage d’appel) ; à compter de 2017 : 4e échelon + 1 an (soit 9 ans également)</a:t>
            </a:r>
          </a:p>
          <a:p>
            <a:pPr lvl="2"/>
            <a:r>
              <a:rPr lang="fr-FR" dirty="0">
                <a:latin typeface="Section-Medium"/>
                <a:cs typeface="Section-Medium"/>
              </a:rPr>
              <a:t>Avancement hors classe : actuellement 1 an d’ancienneté dans le 1ere échelon : maintien de cette condition.</a:t>
            </a:r>
          </a:p>
          <a:p>
            <a:pPr lvl="2" algn="just"/>
            <a:endParaRPr lang="fr-FR" dirty="0" smtClean="0">
              <a:latin typeface="Section-Medium"/>
              <a:cs typeface="Section-Medium"/>
            </a:endParaRPr>
          </a:p>
          <a:p>
            <a:pPr lvl="1" algn="just"/>
            <a:endParaRPr lang="fr-FR" sz="2200" dirty="0">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65406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42</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372140" y="515760"/>
            <a:ext cx="8463516" cy="9910405"/>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La grille des cadres de santé FPH</a:t>
            </a:r>
            <a:endParaRPr lang="fr-FR" dirty="0" smtClean="0">
              <a:effectLst>
                <a:outerShdw blurRad="38100" dist="38100" dir="2700000" algn="tl">
                  <a:srgbClr val="000000">
                    <a:alpha val="43137"/>
                  </a:srgbClr>
                </a:outerShdw>
              </a:effectLst>
              <a:latin typeface="Section-Medium"/>
              <a:cs typeface="Section-Medium"/>
            </a:endParaRPr>
          </a:p>
          <a:p>
            <a:pPr lvl="2" algn="just"/>
            <a:endParaRPr lang="fr-FR" dirty="0" smtClean="0">
              <a:latin typeface="Section-Medium"/>
              <a:cs typeface="Section-Medium"/>
            </a:endParaRPr>
          </a:p>
          <a:p>
            <a:pPr lvl="1" algn="just"/>
            <a:endParaRPr lang="fr-FR" sz="2200" dirty="0">
              <a:latin typeface="Section-Medium"/>
              <a:cs typeface="Section-Medium"/>
            </a:endParaRP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marL="800100" lvl="1" indent="-342900" algn="just">
              <a:buFont typeface="Arial" panose="020B0604020202020204" pitchFamily="34" charset="0"/>
              <a:buChar char="•"/>
            </a:pPr>
            <a:r>
              <a:rPr lang="fr-FR" sz="2200" dirty="0" smtClean="0">
                <a:latin typeface="Section-Medium"/>
                <a:cs typeface="Section-Medium"/>
              </a:rPr>
              <a:t>La grille des cadres de santé hospitaliers a été construite selon les principes suivants :</a:t>
            </a:r>
          </a:p>
          <a:p>
            <a:pPr marL="1257300" lvl="2" indent="-342900" algn="just">
              <a:buFont typeface="Arial" panose="020B0604020202020204" pitchFamily="34" charset="0"/>
              <a:buChar char="•"/>
            </a:pPr>
            <a:r>
              <a:rPr lang="fr-FR" sz="2200" dirty="0" smtClean="0">
                <a:latin typeface="Section-Medium"/>
                <a:cs typeface="Section-Medium"/>
              </a:rPr>
              <a:t>L’indice afférent au 1</a:t>
            </a:r>
            <a:r>
              <a:rPr lang="fr-FR" sz="2200" baseline="30000" dirty="0" smtClean="0">
                <a:latin typeface="Section-Medium"/>
                <a:cs typeface="Section-Medium"/>
              </a:rPr>
              <a:t>er</a:t>
            </a:r>
            <a:r>
              <a:rPr lang="fr-FR" sz="2200" dirty="0" smtClean="0">
                <a:latin typeface="Section-Medium"/>
                <a:cs typeface="Section-Medium"/>
              </a:rPr>
              <a:t> échelon du grade de début a été revalorisé </a:t>
            </a:r>
            <a:r>
              <a:rPr lang="fr-FR" sz="2200" b="1" dirty="0" smtClean="0">
                <a:latin typeface="Section-Medium"/>
                <a:cs typeface="Section-Medium"/>
              </a:rPr>
              <a:t>dans les mêmes proportions que l’échelon du grade d’IDE à partir duquel il est possible d’accéder au corps des cadres de santé par concours</a:t>
            </a:r>
            <a:r>
              <a:rPr lang="fr-FR" sz="2200" dirty="0" smtClean="0">
                <a:latin typeface="Section-Medium"/>
                <a:cs typeface="Section-Medium"/>
              </a:rPr>
              <a:t> ;</a:t>
            </a:r>
          </a:p>
          <a:p>
            <a:pPr marL="1257300" lvl="2" indent="-342900" algn="just">
              <a:buFont typeface="Arial" panose="020B0604020202020204" pitchFamily="34" charset="0"/>
              <a:buChar char="•"/>
            </a:pPr>
            <a:r>
              <a:rPr lang="fr-FR" sz="2200" dirty="0" smtClean="0">
                <a:latin typeface="Section-Medium"/>
                <a:cs typeface="Section-Medium"/>
              </a:rPr>
              <a:t>Comme indiqué précédemment, l’indice terminal du </a:t>
            </a:r>
            <a:r>
              <a:rPr lang="fr-FR" sz="2200" b="1" dirty="0" smtClean="0">
                <a:latin typeface="Section-Medium"/>
                <a:cs typeface="Section-Medium"/>
              </a:rPr>
              <a:t>1er grade suit celui du 1</a:t>
            </a:r>
            <a:r>
              <a:rPr lang="fr-FR" sz="2200" b="1" baseline="30000" dirty="0" smtClean="0">
                <a:latin typeface="Section-Medium"/>
                <a:cs typeface="Section-Medium"/>
              </a:rPr>
              <a:t>er</a:t>
            </a:r>
            <a:r>
              <a:rPr lang="fr-FR" sz="2200" b="1" dirty="0" smtClean="0">
                <a:latin typeface="Section-Medium"/>
                <a:cs typeface="Section-Medium"/>
              </a:rPr>
              <a:t> grade des attachés</a:t>
            </a:r>
            <a:r>
              <a:rPr lang="fr-FR" sz="2200" dirty="0" smtClean="0">
                <a:latin typeface="Section-Medium"/>
                <a:cs typeface="Section-Medium"/>
              </a:rPr>
              <a:t> ;</a:t>
            </a:r>
          </a:p>
          <a:p>
            <a:pPr marL="1257300" lvl="2" indent="-342900" algn="just">
              <a:buFont typeface="Arial" panose="020B0604020202020204" pitchFamily="34" charset="0"/>
              <a:buChar char="•"/>
            </a:pPr>
            <a:r>
              <a:rPr lang="fr-FR" sz="2200" dirty="0" smtClean="0">
                <a:latin typeface="Section-Medium"/>
                <a:cs typeface="Section-Medium"/>
              </a:rPr>
              <a:t>L’indice terminal du grade d’avancement est revalorisé de manière à </a:t>
            </a:r>
            <a:r>
              <a:rPr lang="fr-FR" sz="2200" b="1" dirty="0" smtClean="0">
                <a:latin typeface="Section-Medium"/>
                <a:cs typeface="Section-Medium"/>
              </a:rPr>
              <a:t>préserver les écarts avec le grade de recrutement (IB 901 revalorisé à l’IB 931</a:t>
            </a:r>
            <a:r>
              <a:rPr lang="fr-FR" sz="2200" dirty="0" smtClean="0">
                <a:latin typeface="Section-Medium"/>
                <a:cs typeface="Section-Medium"/>
              </a:rPr>
              <a:t>).</a:t>
            </a:r>
          </a:p>
          <a:p>
            <a:pPr marL="800100" lvl="1" indent="-342900" algn="just">
              <a:buFont typeface="Arial" panose="020B0604020202020204" pitchFamily="34" charset="0"/>
              <a:buChar char="•"/>
            </a:pPr>
            <a:endParaRPr lang="fr-FR" sz="2200" dirty="0" smtClean="0">
              <a:effectLst>
                <a:outerShdw blurRad="38100" dist="38100" dir="2700000" algn="tl">
                  <a:srgbClr val="000000">
                    <a:alpha val="43137"/>
                  </a:srgbClr>
                </a:outerShdw>
              </a:effectLst>
              <a:latin typeface="Section-Medium"/>
              <a:cs typeface="Section-Medium"/>
            </a:endParaRPr>
          </a:p>
          <a:p>
            <a:pPr lvl="1" algn="just"/>
            <a:endParaRPr lang="fr-FR" sz="2200" dirty="0" smtClean="0">
              <a:latin typeface="Section-Medium"/>
              <a:cs typeface="Section-Medium"/>
            </a:endParaRPr>
          </a:p>
          <a:p>
            <a:pPr algn="ctr"/>
            <a:endParaRPr lang="fr-FR" sz="2200" b="1" u="sng" dirty="0">
              <a:effectLst>
                <a:outerShdw blurRad="38100" dist="38100" dir="2700000" algn="tl">
                  <a:srgbClr val="000000">
                    <a:alpha val="43137"/>
                  </a:srgbClr>
                </a:outerShdw>
              </a:effectLst>
              <a:latin typeface="Section-Medium"/>
              <a:cs typeface="Section-Medium"/>
            </a:endParaRPr>
          </a:p>
          <a:p>
            <a:pPr algn="just"/>
            <a:endParaRPr lang="fr-FR" sz="2200" b="1" u="sng" dirty="0" smtClean="0">
              <a:effectLst>
                <a:outerShdw blurRad="38100" dist="38100" dir="2700000" algn="tl">
                  <a:srgbClr val="000000">
                    <a:alpha val="43137"/>
                  </a:srgbClr>
                </a:outerShdw>
              </a:effectLst>
              <a:latin typeface="Section-Medium"/>
              <a:cs typeface="Section-Medium"/>
            </a:endParaRPr>
          </a:p>
          <a:p>
            <a:pPr algn="ctr"/>
            <a:endParaRPr lang="fr-FR" sz="2200" b="1" u="sng" dirty="0" smtClean="0">
              <a:effectLst>
                <a:outerShdw blurRad="38100" dist="38100" dir="2700000" algn="tl">
                  <a:srgbClr val="000000">
                    <a:alpha val="43137"/>
                  </a:srgbClr>
                </a:outerShdw>
              </a:effectLst>
              <a:latin typeface="Section-Medium"/>
              <a:cs typeface="Section-Medium"/>
            </a:endParaRPr>
          </a:p>
          <a:p>
            <a:pPr algn="just"/>
            <a:endParaRPr lang="fr-FR" b="1" u="sng" dirty="0" smtClean="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endParaRPr lang="fr-FR" dirty="0" smtClean="0">
              <a:latin typeface="Section-Medium"/>
              <a:cs typeface="Section-Medium"/>
            </a:endParaRPr>
          </a:p>
          <a:p>
            <a:pPr marL="285750" indent="-285750" algn="just">
              <a:buFont typeface="Arial" panose="020B0604020202020204" pitchFamily="34" charset="0"/>
              <a:buChar char="•"/>
            </a:pPr>
            <a:endParaRPr lang="fr-FR"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2374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43</a:t>
            </a:fld>
            <a:endParaRPr lang="fr-FR" alt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6" y="952501"/>
            <a:ext cx="7677149" cy="561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24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910167"/>
            <a:ext cx="8229599" cy="4055238"/>
          </a:xfrm>
        </p:spPr>
        <p:txBody>
          <a:bodyPr/>
          <a:lstStyle/>
          <a:p>
            <a:pPr algn="ctr"/>
            <a:endParaRPr lang="fr-FR" b="1" u="sng" dirty="0" smtClean="0"/>
          </a:p>
          <a:p>
            <a:pPr algn="ctr"/>
            <a:endParaRPr lang="fr-FR" b="1" u="sng" dirty="0"/>
          </a:p>
          <a:p>
            <a:pPr algn="ctr"/>
            <a:endParaRPr lang="fr-FR" b="1" u="sng" dirty="0" smtClean="0"/>
          </a:p>
          <a:p>
            <a:pPr algn="ctr">
              <a:spcBef>
                <a:spcPts val="300"/>
              </a:spcBef>
              <a:spcAft>
                <a:spcPts val="300"/>
              </a:spcAft>
            </a:pPr>
            <a:r>
              <a:rPr lang="fr-FR" b="1" u="sng" dirty="0" smtClean="0">
                <a:solidFill>
                  <a:schemeClr val="tx1">
                    <a:lumMod val="85000"/>
                    <a:lumOff val="15000"/>
                  </a:schemeClr>
                </a:solidFill>
              </a:rPr>
              <a:t>Les projets de décret FPE transmis :</a:t>
            </a:r>
          </a:p>
          <a:p>
            <a:pPr algn="ctr">
              <a:spcBef>
                <a:spcPts val="300"/>
              </a:spcBef>
              <a:spcAft>
                <a:spcPts val="300"/>
              </a:spcAft>
              <a:buFont typeface="Arial" panose="020B0604020202020204" pitchFamily="34" charset="0"/>
              <a:buChar char="•"/>
            </a:pPr>
            <a:r>
              <a:rPr lang="fr-FR" b="1" u="sng" dirty="0" smtClean="0">
                <a:solidFill>
                  <a:schemeClr val="tx1">
                    <a:lumMod val="85000"/>
                    <a:lumOff val="15000"/>
                  </a:schemeClr>
                </a:solidFill>
              </a:rPr>
              <a:t>Catégorie </a:t>
            </a:r>
            <a:r>
              <a:rPr lang="fr-FR" b="1" u="sng" dirty="0" smtClean="0">
                <a:solidFill>
                  <a:schemeClr val="tx1">
                    <a:lumMod val="85000"/>
                    <a:lumOff val="15000"/>
                  </a:schemeClr>
                </a:solidFill>
              </a:rPr>
              <a:t>B trois </a:t>
            </a:r>
            <a:r>
              <a:rPr lang="fr-FR" b="1" u="sng" dirty="0" smtClean="0">
                <a:solidFill>
                  <a:schemeClr val="tx1">
                    <a:lumMod val="85000"/>
                    <a:lumOff val="15000"/>
                  </a:schemeClr>
                </a:solidFill>
              </a:rPr>
              <a:t>grades</a:t>
            </a:r>
          </a:p>
          <a:p>
            <a:pPr algn="ctr">
              <a:spcBef>
                <a:spcPts val="300"/>
              </a:spcBef>
              <a:spcAft>
                <a:spcPts val="300"/>
              </a:spcAft>
              <a:buFont typeface="Arial" panose="020B0604020202020204" pitchFamily="34" charset="0"/>
              <a:buChar char="•"/>
            </a:pPr>
            <a:r>
              <a:rPr lang="fr-FR" b="1" u="sng" dirty="0">
                <a:solidFill>
                  <a:schemeClr val="tx1">
                    <a:lumMod val="85000"/>
                    <a:lumOff val="15000"/>
                  </a:schemeClr>
                </a:solidFill>
              </a:rPr>
              <a:t>Catégorie C</a:t>
            </a:r>
          </a:p>
          <a:p>
            <a:pPr algn="ctr">
              <a:spcBef>
                <a:spcPts val="300"/>
              </a:spcBef>
              <a:spcAft>
                <a:spcPts val="300"/>
              </a:spcAft>
              <a:buFont typeface="Arial" panose="020B0604020202020204" pitchFamily="34" charset="0"/>
              <a:buChar char="•"/>
            </a:pPr>
            <a:r>
              <a:rPr lang="fr-FR" b="1" u="sng" dirty="0" smtClean="0">
                <a:solidFill>
                  <a:schemeClr val="tx1">
                    <a:lumMod val="85000"/>
                    <a:lumOff val="15000"/>
                  </a:schemeClr>
                </a:solidFill>
              </a:rPr>
              <a:t>Catégorie </a:t>
            </a:r>
            <a:r>
              <a:rPr lang="fr-FR" b="1" u="sng" dirty="0" smtClean="0">
                <a:solidFill>
                  <a:schemeClr val="tx1">
                    <a:lumMod val="85000"/>
                    <a:lumOff val="15000"/>
                  </a:schemeClr>
                </a:solidFill>
              </a:rPr>
              <a:t>B social</a:t>
            </a:r>
          </a:p>
          <a:p>
            <a:pPr algn="ctr">
              <a:spcBef>
                <a:spcPts val="300"/>
              </a:spcBef>
              <a:spcAft>
                <a:spcPts val="300"/>
              </a:spcAft>
              <a:buFont typeface="Arial" panose="020B0604020202020204" pitchFamily="34" charset="0"/>
              <a:buChar char="•"/>
            </a:pPr>
            <a:r>
              <a:rPr lang="fr-FR" b="1" u="sng" dirty="0" smtClean="0">
                <a:solidFill>
                  <a:schemeClr val="tx1">
                    <a:lumMod val="85000"/>
                    <a:lumOff val="15000"/>
                  </a:schemeClr>
                </a:solidFill>
              </a:rPr>
              <a:t>Catégorie B paramédical</a:t>
            </a:r>
          </a:p>
          <a:p>
            <a:pPr algn="ctr">
              <a:spcBef>
                <a:spcPts val="300"/>
              </a:spcBef>
              <a:spcAft>
                <a:spcPts val="300"/>
              </a:spcAft>
              <a:buFont typeface="Arial" panose="020B0604020202020204" pitchFamily="34" charset="0"/>
              <a:buChar char="•"/>
            </a:pPr>
            <a:r>
              <a:rPr lang="fr-FR" b="1" u="sng" dirty="0" smtClean="0">
                <a:solidFill>
                  <a:schemeClr val="tx1">
                    <a:lumMod val="85000"/>
                    <a:lumOff val="15000"/>
                  </a:schemeClr>
                </a:solidFill>
              </a:rPr>
              <a:t>Catégorie A social</a:t>
            </a:r>
          </a:p>
          <a:p>
            <a:pPr algn="ctr">
              <a:spcBef>
                <a:spcPts val="300"/>
              </a:spcBef>
              <a:spcAft>
                <a:spcPts val="300"/>
              </a:spcAft>
              <a:buFont typeface="Arial" panose="020B0604020202020204" pitchFamily="34" charset="0"/>
              <a:buChar char="•"/>
            </a:pPr>
            <a:r>
              <a:rPr lang="fr-FR" b="1" u="sng" dirty="0" smtClean="0">
                <a:solidFill>
                  <a:schemeClr val="tx1">
                    <a:lumMod val="85000"/>
                    <a:lumOff val="15000"/>
                  </a:schemeClr>
                </a:solidFill>
              </a:rPr>
              <a:t>Catégorie A infirmiers Etat</a:t>
            </a:r>
          </a:p>
          <a:p>
            <a:pPr algn="ctr">
              <a:spcBef>
                <a:spcPts val="300"/>
              </a:spcBef>
              <a:spcAft>
                <a:spcPts val="300"/>
              </a:spcAft>
              <a:buFont typeface="Arial" panose="020B0604020202020204" pitchFamily="34" charset="0"/>
              <a:buChar char="•"/>
            </a:pPr>
            <a:endParaRPr lang="fr-FR" b="1" u="sng" dirty="0" smtClean="0">
              <a:solidFill>
                <a:schemeClr val="accent2"/>
              </a:solidFill>
            </a:endParaRPr>
          </a:p>
          <a:p>
            <a:pPr algn="ctr">
              <a:spcBef>
                <a:spcPts val="300"/>
              </a:spcBef>
              <a:spcAft>
                <a:spcPts val="300"/>
              </a:spcAft>
              <a:buFontTx/>
              <a:buChar char="-"/>
            </a:pPr>
            <a:endParaRPr lang="fr-FR" b="1" u="sng" dirty="0" smtClean="0"/>
          </a:p>
          <a:p>
            <a:pPr algn="ctr">
              <a:spcBef>
                <a:spcPts val="300"/>
              </a:spcBef>
              <a:spcAft>
                <a:spcPts val="300"/>
              </a:spcAft>
            </a:pPr>
            <a:endParaRPr lang="fr-FR" b="1" u="sng" dirty="0" smtClean="0"/>
          </a:p>
          <a:p>
            <a:pPr algn="just"/>
            <a:endParaRPr lang="fr-FR" dirty="0">
              <a:solidFill>
                <a:srgbClr val="FF0000"/>
              </a:solidFill>
            </a:endParaRPr>
          </a:p>
          <a:p>
            <a:endParaRPr lang="fr-FR" dirty="0" smtClean="0"/>
          </a:p>
          <a:p>
            <a:endParaRPr lang="fr-FR" dirty="0"/>
          </a:p>
          <a:p>
            <a:endParaRPr lang="fr-FR" dirty="0" smtClean="0"/>
          </a:p>
          <a:p>
            <a:endParaRPr lang="fr-FR" dirty="0"/>
          </a:p>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5</a:t>
            </a:fld>
            <a:endParaRPr lang="fr-FR" altLang="fr-FR" dirty="0"/>
          </a:p>
        </p:txBody>
      </p:sp>
    </p:spTree>
    <p:extLst>
      <p:ext uri="{BB962C8B-B14F-4D97-AF65-F5344CB8AC3E}">
        <p14:creationId xmlns:p14="http://schemas.microsoft.com/office/powerpoint/2010/main" val="8749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910167"/>
            <a:ext cx="8229599" cy="4055238"/>
          </a:xfrm>
        </p:spPr>
        <p:txBody>
          <a:bodyPr/>
          <a:lstStyle/>
          <a:p>
            <a:pPr algn="ctr"/>
            <a:endParaRPr lang="fr-FR" b="1" u="sng" dirty="0" smtClean="0"/>
          </a:p>
          <a:p>
            <a:pPr algn="ctr">
              <a:spcBef>
                <a:spcPts val="300"/>
              </a:spcBef>
              <a:spcAft>
                <a:spcPts val="300"/>
              </a:spcAft>
            </a:pPr>
            <a:r>
              <a:rPr lang="fr-FR" b="1" u="sng" dirty="0" smtClean="0">
                <a:solidFill>
                  <a:schemeClr val="tx1">
                    <a:lumMod val="85000"/>
                    <a:lumOff val="15000"/>
                  </a:schemeClr>
                </a:solidFill>
              </a:rPr>
              <a:t>Remarque liminaire :</a:t>
            </a:r>
          </a:p>
          <a:p>
            <a:pPr algn="ctr">
              <a:spcBef>
                <a:spcPts val="300"/>
              </a:spcBef>
              <a:spcAft>
                <a:spcPts val="300"/>
              </a:spcAft>
            </a:pPr>
            <a:endParaRPr lang="fr-FR" b="1" u="sng" dirty="0">
              <a:solidFill>
                <a:schemeClr val="tx1">
                  <a:lumMod val="85000"/>
                  <a:lumOff val="15000"/>
                </a:schemeClr>
              </a:solidFill>
            </a:endParaRPr>
          </a:p>
          <a:p>
            <a:pPr algn="just">
              <a:spcBef>
                <a:spcPts val="300"/>
              </a:spcBef>
              <a:spcAft>
                <a:spcPts val="300"/>
              </a:spcAft>
            </a:pPr>
            <a:r>
              <a:rPr lang="fr-FR" dirty="0" smtClean="0">
                <a:solidFill>
                  <a:schemeClr val="tx1">
                    <a:lumMod val="85000"/>
                    <a:lumOff val="15000"/>
                  </a:schemeClr>
                </a:solidFill>
              </a:rPr>
              <a:t>     Les projets de décret transmis concernent à ce stade la seule fonction publique de l’Etat.</a:t>
            </a:r>
          </a:p>
          <a:p>
            <a:pPr algn="just">
              <a:spcBef>
                <a:spcPts val="300"/>
              </a:spcBef>
              <a:spcAft>
                <a:spcPts val="300"/>
              </a:spcAft>
            </a:pPr>
            <a:endParaRPr lang="fr-FR" dirty="0">
              <a:solidFill>
                <a:schemeClr val="tx1">
                  <a:lumMod val="85000"/>
                  <a:lumOff val="15000"/>
                </a:schemeClr>
              </a:solidFill>
            </a:endParaRPr>
          </a:p>
          <a:p>
            <a:pPr algn="just">
              <a:spcBef>
                <a:spcPts val="300"/>
              </a:spcBef>
              <a:spcAft>
                <a:spcPts val="300"/>
              </a:spcAft>
            </a:pPr>
            <a:r>
              <a:rPr lang="fr-FR" dirty="0" smtClean="0">
                <a:solidFill>
                  <a:schemeClr val="tx1">
                    <a:lumMod val="85000"/>
                    <a:lumOff val="15000"/>
                  </a:schemeClr>
                </a:solidFill>
              </a:rPr>
              <a:t>     </a:t>
            </a:r>
            <a:r>
              <a:rPr lang="fr-FR" b="1" dirty="0" smtClean="0">
                <a:solidFill>
                  <a:schemeClr val="tx1">
                    <a:lumMod val="85000"/>
                    <a:lumOff val="15000"/>
                  </a:schemeClr>
                </a:solidFill>
              </a:rPr>
              <a:t>Les textes FPT et FPH sont en cours de validation et seront transmis prochainement.</a:t>
            </a:r>
          </a:p>
          <a:p>
            <a:pPr algn="just">
              <a:spcBef>
                <a:spcPts val="300"/>
              </a:spcBef>
              <a:spcAft>
                <a:spcPts val="300"/>
              </a:spcAft>
            </a:pPr>
            <a:r>
              <a:rPr lang="fr-FR" b="1" dirty="0">
                <a:solidFill>
                  <a:schemeClr val="tx1">
                    <a:lumMod val="85000"/>
                    <a:lumOff val="15000"/>
                  </a:schemeClr>
                </a:solidFill>
              </a:rPr>
              <a:t> </a:t>
            </a:r>
            <a:r>
              <a:rPr lang="fr-FR" b="1" dirty="0" smtClean="0">
                <a:solidFill>
                  <a:schemeClr val="tx1">
                    <a:lumMod val="85000"/>
                    <a:lumOff val="15000"/>
                  </a:schemeClr>
                </a:solidFill>
              </a:rPr>
              <a:t>    Au total, environ 40 décrets statutaires et indiciaires ont été élaborés dans le cadre de la première vague de revalorisation PPCR.</a:t>
            </a:r>
          </a:p>
          <a:p>
            <a:pPr algn="just">
              <a:spcBef>
                <a:spcPts val="300"/>
              </a:spcBef>
              <a:spcAft>
                <a:spcPts val="300"/>
              </a:spcAft>
            </a:pPr>
            <a:endParaRPr lang="fr-FR" b="1" dirty="0">
              <a:solidFill>
                <a:schemeClr val="tx1">
                  <a:lumMod val="85000"/>
                  <a:lumOff val="15000"/>
                </a:schemeClr>
              </a:solidFill>
            </a:endParaRPr>
          </a:p>
          <a:p>
            <a:pPr algn="just">
              <a:spcBef>
                <a:spcPts val="300"/>
              </a:spcBef>
              <a:spcAft>
                <a:spcPts val="300"/>
              </a:spcAft>
            </a:pPr>
            <a:endParaRPr lang="fr-FR" b="1" dirty="0" smtClean="0">
              <a:solidFill>
                <a:schemeClr val="tx1">
                  <a:lumMod val="85000"/>
                  <a:lumOff val="15000"/>
                </a:schemeClr>
              </a:solidFill>
            </a:endParaRPr>
          </a:p>
          <a:p>
            <a:pPr algn="just">
              <a:spcBef>
                <a:spcPts val="300"/>
              </a:spcBef>
              <a:spcAft>
                <a:spcPts val="300"/>
              </a:spcAft>
            </a:pPr>
            <a:endParaRPr lang="fr-FR" b="1" dirty="0">
              <a:solidFill>
                <a:schemeClr val="tx1">
                  <a:lumMod val="85000"/>
                  <a:lumOff val="15000"/>
                </a:schemeClr>
              </a:solidFill>
            </a:endParaRPr>
          </a:p>
          <a:p>
            <a:pPr algn="just">
              <a:spcBef>
                <a:spcPts val="300"/>
              </a:spcBef>
              <a:spcAft>
                <a:spcPts val="300"/>
              </a:spcAft>
            </a:pPr>
            <a:endParaRPr lang="fr-FR" b="1" dirty="0" smtClean="0">
              <a:solidFill>
                <a:schemeClr val="tx1">
                  <a:lumMod val="85000"/>
                  <a:lumOff val="15000"/>
                </a:schemeClr>
              </a:solidFill>
            </a:endParaRPr>
          </a:p>
          <a:p>
            <a:pPr algn="just">
              <a:spcBef>
                <a:spcPts val="300"/>
              </a:spcBef>
              <a:spcAft>
                <a:spcPts val="300"/>
              </a:spcAft>
            </a:pPr>
            <a:endParaRPr lang="fr-FR" b="1" dirty="0">
              <a:solidFill>
                <a:schemeClr val="tx1">
                  <a:lumMod val="85000"/>
                  <a:lumOff val="15000"/>
                </a:schemeClr>
              </a:solidFill>
            </a:endParaRPr>
          </a:p>
          <a:p>
            <a:pPr algn="just">
              <a:spcBef>
                <a:spcPts val="300"/>
              </a:spcBef>
              <a:spcAft>
                <a:spcPts val="300"/>
              </a:spcAft>
            </a:pPr>
            <a:endParaRPr lang="fr-FR" dirty="0" smtClean="0">
              <a:solidFill>
                <a:schemeClr val="tx1">
                  <a:lumMod val="85000"/>
                  <a:lumOff val="15000"/>
                </a:schemeClr>
              </a:solidFill>
            </a:endParaRPr>
          </a:p>
          <a:p>
            <a:pPr algn="ctr">
              <a:spcBef>
                <a:spcPts val="300"/>
              </a:spcBef>
              <a:spcAft>
                <a:spcPts val="300"/>
              </a:spcAft>
              <a:buFont typeface="Arial" panose="020B0604020202020204" pitchFamily="34" charset="0"/>
              <a:buChar char="•"/>
            </a:pPr>
            <a:endParaRPr lang="fr-FR" b="1" u="sng" dirty="0" smtClean="0">
              <a:solidFill>
                <a:schemeClr val="accent2"/>
              </a:solidFill>
            </a:endParaRPr>
          </a:p>
          <a:p>
            <a:pPr algn="ctr">
              <a:spcBef>
                <a:spcPts val="300"/>
              </a:spcBef>
              <a:spcAft>
                <a:spcPts val="300"/>
              </a:spcAft>
              <a:buFontTx/>
              <a:buChar char="-"/>
            </a:pPr>
            <a:endParaRPr lang="fr-FR" b="1" u="sng" dirty="0" smtClean="0"/>
          </a:p>
          <a:p>
            <a:pPr algn="ctr">
              <a:spcBef>
                <a:spcPts val="300"/>
              </a:spcBef>
              <a:spcAft>
                <a:spcPts val="300"/>
              </a:spcAft>
            </a:pPr>
            <a:endParaRPr lang="fr-FR" b="1" u="sng" dirty="0" smtClean="0"/>
          </a:p>
          <a:p>
            <a:pPr algn="just"/>
            <a:endParaRPr lang="fr-FR" dirty="0">
              <a:solidFill>
                <a:srgbClr val="FF0000"/>
              </a:solidFill>
            </a:endParaRPr>
          </a:p>
          <a:p>
            <a:endParaRPr lang="fr-FR" dirty="0" smtClean="0"/>
          </a:p>
          <a:p>
            <a:endParaRPr lang="fr-FR" dirty="0"/>
          </a:p>
          <a:p>
            <a:endParaRPr lang="fr-FR" dirty="0" smtClean="0"/>
          </a:p>
          <a:p>
            <a:endParaRPr lang="fr-FR" dirty="0"/>
          </a:p>
          <a:p>
            <a:endParaRPr lang="fr-FR" dirty="0"/>
          </a:p>
        </p:txBody>
      </p:sp>
      <p:sp>
        <p:nvSpPr>
          <p:cNvPr id="4" name="Espace réservé du texte 3"/>
          <p:cNvSpPr>
            <a:spLocks noGrp="1"/>
          </p:cNvSpPr>
          <p:nvPr>
            <p:ph type="body" idx="10"/>
          </p:nvPr>
        </p:nvSpPr>
        <p:spPr/>
        <p:txBody>
          <a:bodyPr/>
          <a:lstStyle/>
          <a:p>
            <a:endParaRPr lang="fr-FR" dirty="0"/>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6</a:t>
            </a:fld>
            <a:endParaRPr lang="fr-FR" altLang="fr-FR" dirty="0"/>
          </a:p>
        </p:txBody>
      </p:sp>
    </p:spTree>
    <p:extLst>
      <p:ext uri="{BB962C8B-B14F-4D97-AF65-F5344CB8AC3E}">
        <p14:creationId xmlns:p14="http://schemas.microsoft.com/office/powerpoint/2010/main" val="280454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7</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476486" y="1553667"/>
            <a:ext cx="7813204" cy="6309420"/>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trois grades</a:t>
            </a:r>
          </a:p>
          <a:p>
            <a:pPr algn="just"/>
            <a:endParaRPr lang="fr-FR" b="1" u="sng" dirty="0" smtClean="0">
              <a:latin typeface="Section-Medium"/>
              <a:cs typeface="Section-Medium"/>
            </a:endParaRPr>
          </a:p>
          <a:p>
            <a:pPr algn="just"/>
            <a:r>
              <a:rPr lang="fr-FR" dirty="0" smtClean="0">
                <a:latin typeface="Section-Medium"/>
                <a:cs typeface="Section-Medium"/>
              </a:rPr>
              <a:t>Ce projet de décret s’articule autour de deux séries de dispositions :</a:t>
            </a:r>
          </a:p>
          <a:p>
            <a:pPr algn="just"/>
            <a:endParaRPr lang="fr-FR" dirty="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Les dispositions statutaires prenant </a:t>
            </a:r>
            <a:r>
              <a:rPr lang="fr-FR" b="1" dirty="0" smtClean="0">
                <a:latin typeface="Section-Medium"/>
                <a:cs typeface="Section-Medium"/>
              </a:rPr>
              <a:t>effet dès le 1</a:t>
            </a:r>
            <a:r>
              <a:rPr lang="fr-FR" b="1" baseline="30000" dirty="0" smtClean="0">
                <a:latin typeface="Section-Medium"/>
                <a:cs typeface="Section-Medium"/>
              </a:rPr>
              <a:t>er</a:t>
            </a:r>
            <a:r>
              <a:rPr lang="fr-FR" b="1" dirty="0" smtClean="0">
                <a:latin typeface="Section-Medium"/>
                <a:cs typeface="Section-Medium"/>
              </a:rPr>
              <a:t> janvier 2016, </a:t>
            </a:r>
            <a:r>
              <a:rPr lang="fr-FR" dirty="0" smtClean="0">
                <a:latin typeface="Section-Medium"/>
                <a:cs typeface="Section-Medium"/>
              </a:rPr>
              <a:t>en application des dispositions du projet de loi de finances pour l’année 2016 (prévues à l’article 148 de la loi de finances 2016) ;</a:t>
            </a:r>
          </a:p>
          <a:p>
            <a:pPr marL="285750" indent="-285750" algn="just">
              <a:buFont typeface="Arial" panose="020B0604020202020204" pitchFamily="34" charset="0"/>
              <a:buChar char="•"/>
            </a:pPr>
            <a:endParaRPr lang="fr-FR" dirty="0">
              <a:latin typeface="Section-Medium"/>
              <a:cs typeface="Section-Medium"/>
            </a:endParaRPr>
          </a:p>
          <a:p>
            <a:pPr algn="just"/>
            <a:endParaRPr lang="fr-FR" dirty="0" smtClean="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Les dispositions statutaires prenant effet </a:t>
            </a:r>
            <a:r>
              <a:rPr lang="fr-FR" b="1" dirty="0" smtClean="0">
                <a:latin typeface="Section-Medium"/>
                <a:cs typeface="Section-Medium"/>
              </a:rPr>
              <a:t>à compter du 1</a:t>
            </a:r>
            <a:r>
              <a:rPr lang="fr-FR" b="1" baseline="30000" dirty="0" smtClean="0">
                <a:latin typeface="Section-Medium"/>
                <a:cs typeface="Section-Medium"/>
              </a:rPr>
              <a:t>er</a:t>
            </a:r>
            <a:r>
              <a:rPr lang="fr-FR" b="1" dirty="0" smtClean="0">
                <a:latin typeface="Section-Medium"/>
                <a:cs typeface="Section-Medium"/>
              </a:rPr>
              <a:t> janvier 2017.</a:t>
            </a:r>
          </a:p>
          <a:p>
            <a:pPr marL="285750" indent="-285750" algn="just">
              <a:buFont typeface="Arial" panose="020B0604020202020204" pitchFamily="34" charset="0"/>
              <a:buChar char="•"/>
            </a:pPr>
            <a:endParaRPr lang="fr-FR" dirty="0">
              <a:latin typeface="Section-Medium"/>
              <a:cs typeface="Section-Medium"/>
            </a:endParaRPr>
          </a:p>
          <a:p>
            <a:pPr algn="just"/>
            <a:endParaRPr lang="fr-FR" dirty="0" smtClean="0">
              <a:latin typeface="Section-Medium"/>
              <a:cs typeface="Section-Medium"/>
            </a:endParaRPr>
          </a:p>
          <a:p>
            <a:pPr algn="just"/>
            <a:r>
              <a:rPr lang="fr-FR" dirty="0" smtClean="0">
                <a:latin typeface="Section-Medium"/>
                <a:cs typeface="Section-Medium"/>
              </a:rPr>
              <a:t>	</a:t>
            </a:r>
            <a:endParaRPr lang="fr-FR" sz="2000" b="1" dirty="0" smtClean="0">
              <a:effectLst>
                <a:outerShdw blurRad="38100" dist="38100" dir="2700000" algn="tl">
                  <a:srgbClr val="000000">
                    <a:alpha val="43137"/>
                  </a:srgbClr>
                </a:outerShdw>
              </a:effectLst>
              <a:latin typeface="Section-Medium"/>
              <a:cs typeface="Section-Medium"/>
            </a:endParaRPr>
          </a:p>
          <a:p>
            <a:pPr algn="just"/>
            <a:endParaRPr lang="fr-FR" sz="2000" b="1" dirty="0">
              <a:latin typeface="Section-Medium"/>
              <a:cs typeface="Section-Medium"/>
            </a:endParaRPr>
          </a:p>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03519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8</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457200" y="515761"/>
            <a:ext cx="7813204" cy="7478970"/>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trois grades </a:t>
            </a:r>
          </a:p>
          <a:p>
            <a:pPr algn="ctr"/>
            <a:r>
              <a:rPr lang="fr-FR" sz="2200" b="1" u="sng" dirty="0" smtClean="0">
                <a:effectLst>
                  <a:outerShdw blurRad="38100" dist="38100" dir="2700000" algn="tl">
                    <a:srgbClr val="000000">
                      <a:alpha val="43137"/>
                    </a:srgbClr>
                  </a:outerShdw>
                </a:effectLst>
                <a:latin typeface="Section-Medium"/>
                <a:cs typeface="Section-Medium"/>
              </a:rPr>
              <a:t>Dispositions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janvier 2016</a:t>
            </a:r>
          </a:p>
          <a:p>
            <a:pPr algn="just"/>
            <a:endParaRPr lang="fr-FR" b="1" u="sng" dirty="0" smtClean="0">
              <a:latin typeface="Section-Medium"/>
              <a:cs typeface="Section-Medium"/>
            </a:endParaRPr>
          </a:p>
          <a:p>
            <a:pPr algn="just"/>
            <a:r>
              <a:rPr lang="fr-FR" dirty="0" smtClean="0">
                <a:latin typeface="Section-Medium"/>
                <a:cs typeface="Section-Medium"/>
              </a:rPr>
              <a:t>Au 1</a:t>
            </a:r>
            <a:r>
              <a:rPr lang="fr-FR" baseline="30000" dirty="0" smtClean="0">
                <a:latin typeface="Section-Medium"/>
                <a:cs typeface="Section-Medium"/>
              </a:rPr>
              <a:t>er</a:t>
            </a:r>
            <a:r>
              <a:rPr lang="fr-FR" dirty="0" smtClean="0">
                <a:latin typeface="Section-Medium"/>
                <a:cs typeface="Section-Medium"/>
              </a:rPr>
              <a:t> janvier 2016 sont prévus :</a:t>
            </a:r>
          </a:p>
          <a:p>
            <a:pPr algn="just"/>
            <a:endParaRPr lang="fr-FR" dirty="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Un </a:t>
            </a:r>
            <a:r>
              <a:rPr lang="fr-FR" b="1" dirty="0" smtClean="0">
                <a:latin typeface="Section-Medium"/>
                <a:cs typeface="Section-Medium"/>
              </a:rPr>
              <a:t>toilettage de </a:t>
            </a:r>
            <a:r>
              <a:rPr lang="fr-FR" b="1" u="sng" dirty="0" smtClean="0">
                <a:latin typeface="Section-Medium"/>
                <a:cs typeface="Section-Medium"/>
              </a:rPr>
              <a:t>30 statuts particuliers </a:t>
            </a:r>
            <a:r>
              <a:rPr lang="fr-FR" dirty="0" smtClean="0">
                <a:latin typeface="Section-Medium"/>
                <a:cs typeface="Section-Medium"/>
              </a:rPr>
              <a:t>visant à la mise</a:t>
            </a:r>
            <a:r>
              <a:rPr lang="fr-FR" b="1" dirty="0" smtClean="0">
                <a:latin typeface="Section-Medium"/>
                <a:cs typeface="Section-Medium"/>
              </a:rPr>
              <a:t> </a:t>
            </a:r>
            <a:r>
              <a:rPr lang="fr-FR" dirty="0" smtClean="0">
                <a:latin typeface="Section-Medium"/>
                <a:cs typeface="Section-Medium"/>
              </a:rPr>
              <a:t>en cohérence des dispositions relatives à l’avancement d’échelon avec les dispositions de la loi de finances pour 2016  ;</a:t>
            </a:r>
          </a:p>
          <a:p>
            <a:pPr algn="just"/>
            <a:endParaRPr lang="fr-FR" dirty="0" smtClean="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Une disposition permettant la </a:t>
            </a:r>
            <a:r>
              <a:rPr lang="fr-FR" b="1" dirty="0" smtClean="0">
                <a:latin typeface="Section-Medium"/>
                <a:cs typeface="Section-Medium"/>
              </a:rPr>
              <a:t>conservation des réductions et majorations d’ancienneté </a:t>
            </a:r>
            <a:r>
              <a:rPr lang="fr-FR" dirty="0" smtClean="0">
                <a:latin typeface="Section-Medium"/>
                <a:cs typeface="Section-Medium"/>
              </a:rPr>
              <a:t>accordées au titre des années précédant l’année 2016 et non utilisées.</a:t>
            </a:r>
          </a:p>
          <a:p>
            <a:pPr algn="just"/>
            <a:endParaRPr lang="fr-FR" dirty="0" smtClean="0">
              <a:latin typeface="Section-Medium"/>
              <a:cs typeface="Section-Medium"/>
            </a:endParaRPr>
          </a:p>
          <a:p>
            <a:pPr marL="285750" indent="-285750" algn="just">
              <a:buFont typeface="Arial" panose="020B0604020202020204" pitchFamily="34" charset="0"/>
              <a:buChar char="•"/>
            </a:pPr>
            <a:r>
              <a:rPr lang="fr-FR" dirty="0" smtClean="0">
                <a:latin typeface="Section-Medium"/>
                <a:cs typeface="Section-Medium"/>
              </a:rPr>
              <a:t>Des </a:t>
            </a:r>
            <a:r>
              <a:rPr lang="fr-FR" b="1" dirty="0" smtClean="0">
                <a:latin typeface="Section-Medium"/>
                <a:cs typeface="Section-Medium"/>
              </a:rPr>
              <a:t>dispositions visant à faire bénéficier les derniers corps de catégorie B à ne pas avoir bénéficié des mesures de revalorisation mises en œuvre à compter de 2010 de la grille B revalorisée :  </a:t>
            </a:r>
            <a:endParaRPr lang="fr-FR" b="1" dirty="0">
              <a:latin typeface="Section-Medium"/>
              <a:cs typeface="Section-Medium"/>
            </a:endParaRPr>
          </a:p>
          <a:p>
            <a:pPr algn="just"/>
            <a:endParaRPr lang="fr-FR" dirty="0" smtClean="0">
              <a:latin typeface="Section-Medium"/>
              <a:cs typeface="Section-Medium"/>
            </a:endParaRPr>
          </a:p>
          <a:p>
            <a:pPr algn="just"/>
            <a:r>
              <a:rPr lang="fr-FR" dirty="0" smtClean="0">
                <a:latin typeface="Section-Medium"/>
                <a:cs typeface="Section-Medium"/>
              </a:rPr>
              <a:t>	</a:t>
            </a:r>
            <a:endParaRPr lang="fr-FR" sz="2000" b="1" dirty="0" smtClean="0">
              <a:effectLst>
                <a:outerShdw blurRad="38100" dist="38100" dir="2700000" algn="tl">
                  <a:srgbClr val="000000">
                    <a:alpha val="43137"/>
                  </a:srgbClr>
                </a:outerShdw>
              </a:effectLst>
              <a:latin typeface="Section-Medium"/>
              <a:cs typeface="Section-Medium"/>
            </a:endParaRPr>
          </a:p>
          <a:p>
            <a:pPr algn="just"/>
            <a:endParaRPr lang="fr-FR" sz="2000" b="1" dirty="0">
              <a:latin typeface="Section-Medium"/>
              <a:cs typeface="Section-Medium"/>
            </a:endParaRPr>
          </a:p>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2107933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idx="10"/>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9</a:t>
            </a:fld>
            <a:endParaRPr lang="fr-FR" altLang="fr-FR" dirty="0"/>
          </a:p>
        </p:txBody>
      </p:sp>
      <p:sp>
        <p:nvSpPr>
          <p:cNvPr id="5" name="Rectangle 4"/>
          <p:cNvSpPr/>
          <p:nvPr/>
        </p:nvSpPr>
        <p:spPr>
          <a:xfrm>
            <a:off x="821181" y="1641164"/>
            <a:ext cx="7123814" cy="707886"/>
          </a:xfrm>
          <a:prstGeom prst="rect">
            <a:avLst/>
          </a:prstGeom>
        </p:spPr>
        <p:txBody>
          <a:bodyPr wrap="square">
            <a:spAutoFit/>
          </a:bodyPr>
          <a:lstStyle/>
          <a:p>
            <a:pPr algn="just"/>
            <a:endParaRPr lang="fr-FR" sz="2000" dirty="0">
              <a:latin typeface="Section-Medium"/>
              <a:cs typeface="Section-Medium"/>
            </a:endParaRPr>
          </a:p>
          <a:p>
            <a:pPr algn="just"/>
            <a:endParaRPr lang="fr-FR" sz="2000" dirty="0">
              <a:latin typeface="Section-Medium"/>
              <a:cs typeface="Section-Medium"/>
            </a:endParaRPr>
          </a:p>
        </p:txBody>
      </p:sp>
      <p:sp>
        <p:nvSpPr>
          <p:cNvPr id="6" name="Rectangle 5"/>
          <p:cNvSpPr/>
          <p:nvPr/>
        </p:nvSpPr>
        <p:spPr>
          <a:xfrm>
            <a:off x="457200" y="801192"/>
            <a:ext cx="7813204" cy="7817525"/>
          </a:xfrm>
          <a:prstGeom prst="rect">
            <a:avLst/>
          </a:prstGeom>
        </p:spPr>
        <p:txBody>
          <a:bodyPr wrap="square">
            <a:spAutoFit/>
          </a:bodyPr>
          <a:lstStyle/>
          <a:p>
            <a:pPr algn="ctr"/>
            <a:r>
              <a:rPr lang="fr-FR" sz="2200" b="1" u="sng" dirty="0" smtClean="0">
                <a:effectLst>
                  <a:outerShdw blurRad="38100" dist="38100" dir="2700000" algn="tl">
                    <a:srgbClr val="000000">
                      <a:alpha val="43137"/>
                    </a:srgbClr>
                  </a:outerShdw>
                </a:effectLst>
                <a:latin typeface="Section-Medium"/>
                <a:cs typeface="Section-Medium"/>
              </a:rPr>
              <a:t>Le projet de décret B trois grades </a:t>
            </a:r>
          </a:p>
          <a:p>
            <a:pPr algn="ctr"/>
            <a:r>
              <a:rPr lang="fr-FR" sz="2200" b="1" u="sng" dirty="0" smtClean="0">
                <a:effectLst>
                  <a:outerShdw blurRad="38100" dist="38100" dir="2700000" algn="tl">
                    <a:srgbClr val="000000">
                      <a:alpha val="43137"/>
                    </a:srgbClr>
                  </a:outerShdw>
                </a:effectLst>
                <a:latin typeface="Section-Medium"/>
                <a:cs typeface="Section-Medium"/>
              </a:rPr>
              <a:t>Dispositions </a:t>
            </a:r>
            <a:r>
              <a:rPr lang="fr-FR" sz="2200" b="1" u="sng" dirty="0" smtClean="0">
                <a:effectLst>
                  <a:outerShdw blurRad="38100" dist="38100" dir="2700000" algn="tl">
                    <a:srgbClr val="000000">
                      <a:alpha val="43137"/>
                    </a:srgbClr>
                  </a:outerShdw>
                </a:effectLst>
                <a:latin typeface="Section-Medium"/>
                <a:cs typeface="Section-Medium"/>
              </a:rPr>
              <a:t>au 1</a:t>
            </a:r>
            <a:r>
              <a:rPr lang="fr-FR" sz="2200" b="1" u="sng" baseline="30000" dirty="0" smtClean="0">
                <a:effectLst>
                  <a:outerShdw blurRad="38100" dist="38100" dir="2700000" algn="tl">
                    <a:srgbClr val="000000">
                      <a:alpha val="43137"/>
                    </a:srgbClr>
                  </a:outerShdw>
                </a:effectLst>
                <a:latin typeface="Section-Medium"/>
                <a:cs typeface="Section-Medium"/>
              </a:rPr>
              <a:t>er</a:t>
            </a:r>
            <a:r>
              <a:rPr lang="fr-FR" sz="2200" b="1" u="sng" dirty="0" smtClean="0">
                <a:effectLst>
                  <a:outerShdw blurRad="38100" dist="38100" dir="2700000" algn="tl">
                    <a:srgbClr val="000000">
                      <a:alpha val="43137"/>
                    </a:srgbClr>
                  </a:outerShdw>
                </a:effectLst>
                <a:latin typeface="Section-Medium"/>
                <a:cs typeface="Section-Medium"/>
              </a:rPr>
              <a:t> </a:t>
            </a:r>
            <a:r>
              <a:rPr lang="fr-FR" sz="2200" b="1" u="sng" dirty="0" smtClean="0">
                <a:effectLst>
                  <a:outerShdw blurRad="38100" dist="38100" dir="2700000" algn="tl">
                    <a:srgbClr val="000000">
                      <a:alpha val="43137"/>
                    </a:srgbClr>
                  </a:outerShdw>
                </a:effectLst>
                <a:latin typeface="Section-Medium"/>
                <a:cs typeface="Section-Medium"/>
              </a:rPr>
              <a:t>janvier 2016</a:t>
            </a:r>
          </a:p>
          <a:p>
            <a:pPr algn="ctr"/>
            <a:r>
              <a:rPr lang="fr-FR" sz="2200" b="1" u="sng" dirty="0" smtClean="0">
                <a:effectLst>
                  <a:outerShdw blurRad="38100" dist="38100" dir="2700000" algn="tl">
                    <a:srgbClr val="000000">
                      <a:alpha val="43137"/>
                    </a:srgbClr>
                  </a:outerShdw>
                </a:effectLst>
                <a:latin typeface="Section-Medium"/>
                <a:cs typeface="Section-Medium"/>
              </a:rPr>
              <a:t>Dispositions particulières à certains corps de cat. B</a:t>
            </a:r>
          </a:p>
          <a:p>
            <a:pPr algn="just"/>
            <a:endParaRPr lang="fr-FR" b="1" u="sng" dirty="0" smtClean="0">
              <a:latin typeface="Section-Medium"/>
              <a:cs typeface="Section-Medium"/>
            </a:endParaRPr>
          </a:p>
          <a:p>
            <a:pPr algn="just"/>
            <a:r>
              <a:rPr lang="fr-FR" dirty="0" smtClean="0">
                <a:latin typeface="Section-Medium"/>
                <a:cs typeface="Section-Medium"/>
              </a:rPr>
              <a:t>Liste des modifications apportées à certains statuts particuliers de corps de catégorie B :</a:t>
            </a:r>
          </a:p>
          <a:p>
            <a:pPr algn="just"/>
            <a:endParaRPr lang="fr-FR" dirty="0">
              <a:latin typeface="Section-Medium"/>
              <a:cs typeface="Section-Medium"/>
            </a:endParaRPr>
          </a:p>
          <a:p>
            <a:pPr marL="285750" indent="-285750" algn="just">
              <a:buFontTx/>
              <a:buChar char="-"/>
            </a:pPr>
            <a:r>
              <a:rPr lang="fr-FR" dirty="0" smtClean="0">
                <a:latin typeface="Section-Medium"/>
                <a:cs typeface="Section-Medium"/>
              </a:rPr>
              <a:t>Corps des </a:t>
            </a:r>
            <a:r>
              <a:rPr lang="fr-FR" b="1" dirty="0" smtClean="0">
                <a:latin typeface="Section-Medium"/>
                <a:cs typeface="Section-Medium"/>
              </a:rPr>
              <a:t>dessinateurs projeteurs du ministère de l’économie et des finances </a:t>
            </a:r>
            <a:r>
              <a:rPr lang="fr-FR" dirty="0" smtClean="0">
                <a:latin typeface="Section-Medium"/>
                <a:cs typeface="Section-Medium"/>
              </a:rPr>
              <a:t>(raccrochement au statut commun B 2009 et mise en extinction de droit) ;</a:t>
            </a:r>
          </a:p>
          <a:p>
            <a:pPr marL="285750" indent="-285750" algn="just">
              <a:buFontTx/>
              <a:buChar char="-"/>
            </a:pPr>
            <a:r>
              <a:rPr lang="fr-FR" dirty="0" smtClean="0">
                <a:latin typeface="Section-Medium"/>
                <a:cs typeface="Section-Medium"/>
              </a:rPr>
              <a:t>Corps des </a:t>
            </a:r>
            <a:r>
              <a:rPr lang="fr-FR" b="1" dirty="0" smtClean="0">
                <a:latin typeface="Section-Medium"/>
                <a:cs typeface="Section-Medium"/>
              </a:rPr>
              <a:t>géomètres de l’IGN </a:t>
            </a:r>
            <a:r>
              <a:rPr lang="fr-FR" dirty="0" smtClean="0">
                <a:latin typeface="Section-Medium"/>
                <a:cs typeface="Section-Medium"/>
              </a:rPr>
              <a:t>(raccrochement au statut commun B 2009)</a:t>
            </a:r>
          </a:p>
          <a:p>
            <a:pPr marL="285750" indent="-285750" algn="just">
              <a:buFontTx/>
              <a:buChar char="-"/>
            </a:pPr>
            <a:r>
              <a:rPr lang="fr-FR" dirty="0" smtClean="0">
                <a:latin typeface="Section-Medium"/>
                <a:cs typeface="Section-Medium"/>
              </a:rPr>
              <a:t>Corps des </a:t>
            </a:r>
            <a:r>
              <a:rPr lang="fr-FR" b="1" dirty="0" smtClean="0">
                <a:latin typeface="Section-Medium"/>
                <a:cs typeface="Section-Medium"/>
              </a:rPr>
              <a:t>secrétaires de protection des réfugiés et apatrides (OFPRA) </a:t>
            </a:r>
            <a:r>
              <a:rPr lang="fr-FR" dirty="0" smtClean="0">
                <a:latin typeface="Section-Medium"/>
                <a:cs typeface="Section-Medium"/>
              </a:rPr>
              <a:t>: fusion avec le corps des secrétaires administratifs du ministère de l’intérieur et de l’outre-mer dans le cadre du raccrochement au statut commun B 2009</a:t>
            </a:r>
          </a:p>
          <a:p>
            <a:pPr marL="285750" indent="-285750" algn="just">
              <a:buFontTx/>
              <a:buChar char="-"/>
            </a:pPr>
            <a:r>
              <a:rPr lang="fr-FR" dirty="0" smtClean="0">
                <a:latin typeface="Section-Medium"/>
                <a:cs typeface="Section-Medium"/>
              </a:rPr>
              <a:t>Corps des </a:t>
            </a:r>
            <a:r>
              <a:rPr lang="fr-FR" b="1" dirty="0" smtClean="0">
                <a:latin typeface="Section-Medium"/>
                <a:cs typeface="Section-Medium"/>
              </a:rPr>
              <a:t>techniciens de l’environnement </a:t>
            </a:r>
            <a:r>
              <a:rPr lang="fr-FR" dirty="0" smtClean="0">
                <a:latin typeface="Section-Medium"/>
                <a:cs typeface="Section-Medium"/>
              </a:rPr>
              <a:t>: raccrochement au statut commun B 2009</a:t>
            </a:r>
          </a:p>
          <a:p>
            <a:pPr marL="285750" indent="-285750" algn="just">
              <a:buFontTx/>
              <a:buChar char="-"/>
            </a:pPr>
            <a:r>
              <a:rPr lang="fr-FR" dirty="0" smtClean="0">
                <a:latin typeface="Section-Medium"/>
                <a:cs typeface="Section-Medium"/>
              </a:rPr>
              <a:t>Corps des </a:t>
            </a:r>
            <a:r>
              <a:rPr lang="fr-FR" b="1" dirty="0" smtClean="0">
                <a:latin typeface="Section-Medium"/>
                <a:cs typeface="Section-Medium"/>
              </a:rPr>
              <a:t>techniciens de recherche du MCC : </a:t>
            </a:r>
            <a:r>
              <a:rPr lang="fr-FR" dirty="0" smtClean="0">
                <a:latin typeface="Section-Medium"/>
                <a:cs typeface="Section-Medium"/>
              </a:rPr>
              <a:t>idem	</a:t>
            </a:r>
            <a:endParaRPr lang="fr-FR" sz="2000" b="1" dirty="0" smtClean="0">
              <a:effectLst>
                <a:outerShdw blurRad="38100" dist="38100" dir="2700000" algn="tl">
                  <a:srgbClr val="000000">
                    <a:alpha val="43137"/>
                  </a:srgbClr>
                </a:outerShdw>
              </a:effectLst>
              <a:latin typeface="Section-Medium"/>
              <a:cs typeface="Section-Medium"/>
            </a:endParaRPr>
          </a:p>
          <a:p>
            <a:pPr algn="just"/>
            <a:endParaRPr lang="fr-FR" sz="2000" b="1" dirty="0">
              <a:latin typeface="Section-Medium"/>
              <a:cs typeface="Section-Medium"/>
            </a:endParaRPr>
          </a:p>
          <a:p>
            <a:pPr algn="just"/>
            <a:endParaRPr lang="fr-FR" b="1" dirty="0">
              <a:latin typeface="Section-Medium"/>
              <a:cs typeface="Section-Medium"/>
            </a:endParaRPr>
          </a:p>
          <a:p>
            <a:pPr algn="just"/>
            <a:endParaRPr lang="fr-FR" b="1" dirty="0" smtClean="0">
              <a:latin typeface="Section-Medium"/>
              <a:cs typeface="Section-Medium"/>
            </a:endParaRPr>
          </a:p>
          <a:p>
            <a:pPr marL="342900" indent="-342900" algn="just">
              <a:buFont typeface="Arial" panose="020B0604020202020204" pitchFamily="34" charset="0"/>
              <a:buChar char="•"/>
            </a:pPr>
            <a:endParaRPr lang="fr-FR" b="1"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b="1" u="sng" dirty="0">
              <a:latin typeface="Section-Medium"/>
              <a:cs typeface="Section-Medium"/>
            </a:endParaRPr>
          </a:p>
          <a:p>
            <a:pPr marL="342900" indent="-342900" algn="just">
              <a:buFont typeface="Arial" panose="020B0604020202020204" pitchFamily="34" charset="0"/>
              <a:buChar char="•"/>
            </a:pPr>
            <a:endParaRPr lang="fr-FR" dirty="0" smtClean="0">
              <a:latin typeface="Section-Medium"/>
              <a:cs typeface="Section-Medium"/>
            </a:endParaRPr>
          </a:p>
          <a:p>
            <a:pPr marL="342900" indent="-342900" algn="just">
              <a:buFont typeface="Arial" panose="020B0604020202020204" pitchFamily="34" charset="0"/>
              <a:buChar char="•"/>
            </a:pPr>
            <a:endParaRPr lang="fr-FR" dirty="0">
              <a:latin typeface="Section-Medium"/>
              <a:cs typeface="Section-Medium"/>
            </a:endParaRPr>
          </a:p>
        </p:txBody>
      </p:sp>
    </p:spTree>
    <p:extLst>
      <p:ext uri="{BB962C8B-B14F-4D97-AF65-F5344CB8AC3E}">
        <p14:creationId xmlns:p14="http://schemas.microsoft.com/office/powerpoint/2010/main" val="183511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ppt-DGAF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Thème Offic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modele-ppt-DGAFP</Template>
  <TotalTime>12254</TotalTime>
  <Words>3234</Words>
  <Application>Microsoft Office PowerPoint</Application>
  <PresentationFormat>Affichage à l'écran (4:3)</PresentationFormat>
  <Paragraphs>733</Paragraphs>
  <Slides>43</Slides>
  <Notes>35</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modele-ppt-DGAFP</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MINEFI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Avenir de la fonction publique :  Parcours professionnels carrières et rémunérations</dc:title>
  <dc:creator>SCHOUMACKER Franck-Marie</dc:creator>
  <cp:lastModifiedBy>GRONNER Veronique</cp:lastModifiedBy>
  <cp:revision>466</cp:revision>
  <cp:lastPrinted>2015-12-07T18:55:16Z</cp:lastPrinted>
  <dcterms:created xsi:type="dcterms:W3CDTF">2014-10-20T20:20:01Z</dcterms:created>
  <dcterms:modified xsi:type="dcterms:W3CDTF">2016-01-08T20:32:31Z</dcterms:modified>
</cp:coreProperties>
</file>